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020" r:id="rId4"/>
    <p:sldMasterId id="2147485324" r:id="rId5"/>
  </p:sldMasterIdLst>
  <p:notesMasterIdLst>
    <p:notesMasterId r:id="rId38"/>
  </p:notesMasterIdLst>
  <p:handoutMasterIdLst>
    <p:handoutMasterId r:id="rId39"/>
  </p:handoutMasterIdLst>
  <p:sldIdLst>
    <p:sldId id="393" r:id="rId6"/>
    <p:sldId id="519" r:id="rId7"/>
    <p:sldId id="520" r:id="rId8"/>
    <p:sldId id="521" r:id="rId9"/>
    <p:sldId id="528" r:id="rId10"/>
    <p:sldId id="537" r:id="rId11"/>
    <p:sldId id="538" r:id="rId12"/>
    <p:sldId id="539" r:id="rId13"/>
    <p:sldId id="540"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54" r:id="rId28"/>
    <p:sldId id="556" r:id="rId29"/>
    <p:sldId id="555" r:id="rId30"/>
    <p:sldId id="518" r:id="rId31"/>
    <p:sldId id="557" r:id="rId32"/>
    <p:sldId id="454" r:id="rId33"/>
    <p:sldId id="414" r:id="rId34"/>
    <p:sldId id="512" r:id="rId35"/>
    <p:sldId id="472" r:id="rId36"/>
    <p:sldId id="391" r:id="rId37"/>
  </p:sldIdLst>
  <p:sldSz cx="12192000" cy="6858000"/>
  <p:notesSz cx="6858000" cy="9144000"/>
  <p:custDataLst>
    <p:tags r:id="rId40"/>
  </p:custDataLst>
  <p:defaultText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n Santiago" initials="ES" lastIdx="1" clrIdx="0"/>
  <p:cmAuthor id="2" name="Evan Santiago" initials="ES [2]" lastIdx="1" clrIdx="1"/>
  <p:cmAuthor id="3" name="Evan Santiago" initials="ES [3]" lastIdx="1" clrIdx="2"/>
  <p:cmAuthor id="4" name="Evan Santiago" initials="ES [4]" lastIdx="1" clrIdx="3"/>
  <p:cmAuthor id="5" name="Evan Santiago" initials="ES [5]" lastIdx="1" clrIdx="4"/>
  <p:cmAuthor id="6" name="Evan Santiago" initials="ES [6]" lastIdx="1" clrIdx="5"/>
  <p:cmAuthor id="7" name="Evan Santiago" initials="ES [7]" lastIdx="1" clrIdx="6"/>
  <p:cmAuthor id="8" name="Evan Santiago" initials="ES [8]" lastIdx="1" clrIdx="7"/>
  <p:cmAuthor id="9" name="Evan Santiago" initials="ES [9]" lastIdx="1" clrIdx="8"/>
  <p:cmAuthor id="10" name="Evan Santiago" initials="ES [10]" lastIdx="1" clrIdx="9"/>
  <p:cmAuthor id="11" name="Evan Santiago" initials="ES [11]" lastIdx="1" clrIdx="10"/>
  <p:cmAuthor id="12" name="Evan Santiago" initials="ES [12]" lastIdx="1" clrIdx="11"/>
  <p:cmAuthor id="13" name="Evan Santiago" initials="ES [13]" lastIdx="1" clrIdx="12"/>
  <p:cmAuthor id="14" name="Evan Santiago" initials="ES [14]" lastIdx="1" clrIdx="13"/>
  <p:cmAuthor id="15" name="Evan Santiago" initials="ES [15]" lastIdx="1" clrIdx="14"/>
  <p:cmAuthor id="16" name="Evan Santiago" initials="ES [16]" lastIdx="1" clrIdx="15"/>
  <p:cmAuthor id="17" name="Evan Santiago" initials="ES [2] [2]" lastIdx="1" clrIdx="16"/>
  <p:cmAuthor id="18" name="Evan Santiago" initials="ES [4] [2]" lastIdx="1" clrIdx="17"/>
  <p:cmAuthor id="19" name="Evan Santiago" initials="ES [17]" lastIdx="1" clrIdx="18"/>
  <p:cmAuthor id="20" name="Evan Santiago" initials="ES [18]" lastIdx="1" clrIdx="19"/>
  <p:cmAuthor id="21" name="Evan Santiago" initials="ES [19]" lastIdx="1" clrIdx="20"/>
  <p:cmAuthor id="22" name="Evan Santiago" initials="ES [20]" lastIdx="1" clrIdx="21"/>
  <p:cmAuthor id="23" name="Evan Santiago" initials="ES [21]" lastIdx="1" clrIdx="22"/>
  <p:cmAuthor id="24" name="Evan Santiago" initials="ES [22]" lastIdx="1" clrIdx="23"/>
  <p:cmAuthor id="25" name="Evan Santiago" initials="ES [23]" lastIdx="1" clrIdx="24"/>
  <p:cmAuthor id="26" name="Evan Santiago" initials="ES [24]" lastIdx="1" clrIdx="25"/>
  <p:cmAuthor id="27" name="Evan Santiago" initials="ES [25]" lastIdx="1" clrIdx="26"/>
  <p:cmAuthor id="28" name="Evan Santiago" initials="ES [26]" lastIdx="1" clrIdx="27"/>
  <p:cmAuthor id="29" name="Evan Santiago" initials="ES [27]" lastIdx="1" clrIdx="28"/>
  <p:cmAuthor id="30" name="Michelle Pruett" initials="MP" lastIdx="28" clrIdx="29">
    <p:extLst>
      <p:ext uri="{19B8F6BF-5375-455C-9EA6-DF929625EA0E}">
        <p15:presenceInfo xmlns:p15="http://schemas.microsoft.com/office/powerpoint/2012/main" userId="S::m.pruett@criteo.com::605966d9-2380-4d0d-a878-d7d00c22c8d5" providerId="AD"/>
      </p:ext>
    </p:extLst>
  </p:cmAuthor>
  <p:cmAuthor id="31" name="Chris Mutsaerts" initials="CM" lastIdx="32" clrIdx="30">
    <p:extLst>
      <p:ext uri="{19B8F6BF-5375-455C-9EA6-DF929625EA0E}">
        <p15:presenceInfo xmlns:p15="http://schemas.microsoft.com/office/powerpoint/2012/main" userId="S::c.mutsaerts@criteo.com::f9922e34-64be-4d1b-85c7-8360449c253b" providerId="AD"/>
      </p:ext>
    </p:extLst>
  </p:cmAuthor>
  <p:cmAuthor id="32" name="Clemence Vermersch" initials="CV" lastIdx="8" clrIdx="31">
    <p:extLst>
      <p:ext uri="{19B8F6BF-5375-455C-9EA6-DF929625EA0E}">
        <p15:presenceInfo xmlns:p15="http://schemas.microsoft.com/office/powerpoint/2012/main" userId="S::c.vermersch@criteo.com::9b8bb81e-d49c-4a12-aca6-a02b6b149819" providerId="AD"/>
      </p:ext>
    </p:extLst>
  </p:cmAuthor>
  <p:cmAuthor id="33" name="Kelsey Wahl" initials="KW" lastIdx="43" clrIdx="32">
    <p:extLst>
      <p:ext uri="{19B8F6BF-5375-455C-9EA6-DF929625EA0E}">
        <p15:presenceInfo xmlns:p15="http://schemas.microsoft.com/office/powerpoint/2012/main" userId="S::k.wahl@criteo.com::271bd670-a98c-41ab-8469-e2663dca73f2" providerId="AD"/>
      </p:ext>
    </p:extLst>
  </p:cmAuthor>
  <p:cmAuthor id="34" name="Shruthi Chindalur" initials="SC" lastIdx="9" clrIdx="33">
    <p:extLst>
      <p:ext uri="{19B8F6BF-5375-455C-9EA6-DF929625EA0E}">
        <p15:presenceInfo xmlns:p15="http://schemas.microsoft.com/office/powerpoint/2012/main" userId="S::s.chindalur@criteo.com::e5692b37-a34e-424c-b78e-c6ed2e5902fa" providerId="AD"/>
      </p:ext>
    </p:extLst>
  </p:cmAuthor>
  <p:cmAuthor id="35" name="Edouard Lassalle" initials="EL" lastIdx="27" clrIdx="34">
    <p:extLst>
      <p:ext uri="{19B8F6BF-5375-455C-9EA6-DF929625EA0E}">
        <p15:presenceInfo xmlns:p15="http://schemas.microsoft.com/office/powerpoint/2012/main" userId="S::e.lassalle@criteo.com::ed98ae6a-d016-4d00-81c1-0a4a20fd8c02" providerId="AD"/>
      </p:ext>
    </p:extLst>
  </p:cmAuthor>
  <p:cmAuthor id="36" name="Brigette Kierulf" initials="BK" lastIdx="6" clrIdx="35">
    <p:extLst>
      <p:ext uri="{19B8F6BF-5375-455C-9EA6-DF929625EA0E}">
        <p15:presenceInfo xmlns:p15="http://schemas.microsoft.com/office/powerpoint/2012/main" userId="S::b.kierulf@criteo.com::99f2c1df-28f0-4c5b-aa75-7cb322e845c6" providerId="AD"/>
      </p:ext>
    </p:extLst>
  </p:cmAuthor>
  <p:cmAuthor id="37" name="Anthony Duong" initials="AD" lastIdx="8" clrIdx="36">
    <p:extLst>
      <p:ext uri="{19B8F6BF-5375-455C-9EA6-DF929625EA0E}">
        <p15:presenceInfo xmlns:p15="http://schemas.microsoft.com/office/powerpoint/2012/main" userId="S::a.duong@criteo.com::50407ffa-7af6-4b6d-a8a2-09882c24678e" providerId="AD"/>
      </p:ext>
    </p:extLst>
  </p:cmAuthor>
  <p:cmAuthor id="38" name="David Fox" initials="DF" lastIdx="6" clrIdx="37">
    <p:extLst>
      <p:ext uri="{19B8F6BF-5375-455C-9EA6-DF929625EA0E}">
        <p15:presenceInfo xmlns:p15="http://schemas.microsoft.com/office/powerpoint/2012/main" userId="S::d.fox@criteo.com::ece6ab5f-c9f3-4343-849f-f0318d8009c0" providerId="AD"/>
      </p:ext>
    </p:extLst>
  </p:cmAuthor>
  <p:cmAuthor id="39" name="Anthony Spano" initials="AS" lastIdx="5" clrIdx="38">
    <p:extLst>
      <p:ext uri="{19B8F6BF-5375-455C-9EA6-DF929625EA0E}">
        <p15:presenceInfo xmlns:p15="http://schemas.microsoft.com/office/powerpoint/2012/main" userId="S::a.spano@criteo.com::9f28d0c3-0045-4eee-8fa5-484003711c30" providerId="AD"/>
      </p:ext>
    </p:extLst>
  </p:cmAuthor>
  <p:cmAuthor id="40" name="Katie Travers" initials="KT" lastIdx="8" clrIdx="39">
    <p:extLst>
      <p:ext uri="{19B8F6BF-5375-455C-9EA6-DF929625EA0E}">
        <p15:presenceInfo xmlns:p15="http://schemas.microsoft.com/office/powerpoint/2012/main" userId="S::k.travers@criteo.com::5f319f14-7a58-44da-9bd2-90a490eb4f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B33"/>
    <a:srgbClr val="FF8759"/>
    <a:srgbClr val="BCEFBE"/>
    <a:srgbClr val="B6F1A3"/>
    <a:srgbClr val="EBE1E1"/>
    <a:srgbClr val="FE5000"/>
    <a:srgbClr val="9ED08B"/>
    <a:srgbClr val="E3B5D9"/>
    <a:srgbClr val="F5F7FC"/>
    <a:srgbClr val="D83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79375"/>
  </p:normalViewPr>
  <p:slideViewPr>
    <p:cSldViewPr snapToGrid="0">
      <p:cViewPr varScale="1">
        <p:scale>
          <a:sx n="86" d="100"/>
          <a:sy n="86" d="100"/>
        </p:scale>
        <p:origin x="560" y="200"/>
      </p:cViewPr>
      <p:guideLst/>
    </p:cSldViewPr>
  </p:slideViewPr>
  <p:outlineViewPr>
    <p:cViewPr>
      <p:scale>
        <a:sx n="60" d="100"/>
        <a:sy n="60" d="100"/>
      </p:scale>
      <p:origin x="0" y="-3472"/>
    </p:cViewPr>
  </p:outlin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3472" y="11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A2D38D-4F72-B941-81F4-83BED0C8DC92}" type="datetimeFigureOut">
              <a:rPr lang="en-US" smtClean="0"/>
              <a:t>7/15/24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6EE349-B348-7544-9FFB-DE3C7BC261D8}" type="slidenum">
              <a:rPr lang="en-US" smtClean="0"/>
              <a:t>‹#›</a:t>
            </a:fld>
            <a:endParaRPr lang="en-US" dirty="0"/>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83934-CEC7-004E-981B-C90106CE648B}" type="datetimeFigureOut">
              <a:rPr lang="en-US" smtClean="0"/>
              <a:t>7/15/24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D1F2-5493-664C-9A78-84762AA9E207}" type="slidenum">
              <a:rPr lang="en-US" smtClean="0"/>
              <a:t>‹#›</a:t>
            </a:fld>
            <a:endParaRPr lang="en-US" dirty="0"/>
          </a:p>
        </p:txBody>
      </p:sp>
    </p:spTree>
    <p:extLst>
      <p:ext uri="{BB962C8B-B14F-4D97-AF65-F5344CB8AC3E}">
        <p14:creationId xmlns:p14="http://schemas.microsoft.com/office/powerpoint/2010/main" val="16691878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89D4D1F2-5493-664C-9A78-84762AA9E207}" type="slidenum">
              <a:rPr lang="en-US" smtClean="0"/>
              <a:t>1</a:t>
            </a:fld>
            <a:endParaRPr lang="en-US" dirty="0"/>
          </a:p>
        </p:txBody>
      </p:sp>
    </p:spTree>
    <p:extLst>
      <p:ext uri="{BB962C8B-B14F-4D97-AF65-F5344CB8AC3E}">
        <p14:creationId xmlns:p14="http://schemas.microsoft.com/office/powerpoint/2010/main" val="250387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a:p>
        </p:txBody>
      </p:sp>
      <p:sp>
        <p:nvSpPr>
          <p:cNvPr id="4" name="Slide Number Placeholder 3"/>
          <p:cNvSpPr>
            <a:spLocks noGrp="1"/>
          </p:cNvSpPr>
          <p:nvPr>
            <p:ph type="sldNum" sz="quarter" idx="5"/>
          </p:nvPr>
        </p:nvSpPr>
        <p:spPr/>
        <p:txBody>
          <a:bodyPr/>
          <a:lstStyle/>
          <a:p>
            <a:fld id="{89D4D1F2-5493-664C-9A78-84762AA9E207}" type="slidenum">
              <a:rPr lang="en-US" smtClean="0"/>
              <a:t>27</a:t>
            </a:fld>
            <a:endParaRPr lang="en-US" dirty="0"/>
          </a:p>
        </p:txBody>
      </p:sp>
    </p:spTree>
    <p:extLst>
      <p:ext uri="{BB962C8B-B14F-4D97-AF65-F5344CB8AC3E}">
        <p14:creationId xmlns:p14="http://schemas.microsoft.com/office/powerpoint/2010/main" val="211766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How it works.</a:t>
            </a:r>
          </a:p>
          <a:p>
            <a:endParaRPr lang="en-FR"/>
          </a:p>
          <a:p>
            <a:r>
              <a:rPr lang="en-FR"/>
              <a:t>- The system is based on what we call Retrieval-Augmented Generative Recommendation. It combines parts of our recommender system with some internal LLMs that are in charge of understanding the conversation and improving the recommendation.</a:t>
            </a:r>
          </a:p>
          <a:p>
            <a:r>
              <a:rPr lang="en-FR"/>
              <a:t>- FIRST: the user sends a query.</a:t>
            </a:r>
          </a:p>
          <a:p>
            <a:r>
              <a:rPr lang="en-FR"/>
              <a:t>- The query and all the previous conversation is processed by a summarizer that creates a simple product query.</a:t>
            </a:r>
          </a:p>
          <a:p>
            <a:r>
              <a:rPr lang="en-FR"/>
              <a:t>- This product query is then converted into a mathematical representation (and embedding)  that is compared with the mathematicaml representation the products in a ctaalog.</a:t>
            </a:r>
          </a:p>
          <a:p>
            <a:r>
              <a:rPr lang="en-FR"/>
              <a:t>The closest products are return, and this list is snt to a second LLM that will create a text to t present the products and will filter some products in case it considers they arenot safe or aligned with what the user wants. </a:t>
            </a:r>
          </a:p>
        </p:txBody>
      </p:sp>
      <p:sp>
        <p:nvSpPr>
          <p:cNvPr id="4" name="Slide Number Placeholder 3"/>
          <p:cNvSpPr>
            <a:spLocks noGrp="1"/>
          </p:cNvSpPr>
          <p:nvPr>
            <p:ph type="sldNum" sz="quarter" idx="5"/>
          </p:nvPr>
        </p:nvSpPr>
        <p:spPr/>
        <p:txBody>
          <a:bodyPr/>
          <a:lstStyle/>
          <a:p>
            <a:fld id="{89D4D1F2-5493-664C-9A78-84762AA9E207}" type="slidenum">
              <a:rPr lang="en-US" smtClean="0"/>
              <a:t>28</a:t>
            </a:fld>
            <a:endParaRPr lang="en-US" dirty="0"/>
          </a:p>
        </p:txBody>
      </p:sp>
    </p:spTree>
    <p:extLst>
      <p:ext uri="{BB962C8B-B14F-4D97-AF65-F5344CB8AC3E}">
        <p14:creationId xmlns:p14="http://schemas.microsoft.com/office/powerpoint/2010/main" val="275700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Since the publication of ChatGPT some months ago, retailers such as are adding or upgrading their chatbots in their websites.</a:t>
            </a:r>
          </a:p>
          <a:p>
            <a:r>
              <a:rPr lang="en-GB" dirty="0"/>
              <a:t>- In the following years, or months, we expect a part of the retailer’s traffic to shift from keyword search and navigation to chatbots.</a:t>
            </a:r>
          </a:p>
          <a:p>
            <a:endParaRPr lang="en-GB" dirty="0"/>
          </a:p>
          <a:p>
            <a:r>
              <a:rPr lang="en-GB" dirty="0"/>
              <a:t>- In the InBot Media project, we aredeveloping the technology to integrate our ads into these conversations.</a:t>
            </a:r>
          </a:p>
          <a:p>
            <a:r>
              <a:rPr lang="en-GB" dirty="0"/>
              <a:t>- Our key ingredients are two: our huge commerce data, and our AI models, some of them already in production, and some of them that we are developing.</a:t>
            </a:r>
          </a:p>
          <a:p>
            <a:endParaRPr lang="en-GB" dirty="0"/>
          </a:p>
          <a:p>
            <a:r>
              <a:rPr lang="en-GB" dirty="0"/>
              <a:t>- As a first step, we are focused two aspects: </a:t>
            </a:r>
          </a:p>
          <a:p>
            <a:pPr marL="342900" indent="-342900">
              <a:buAutoNum type="arabicPeriod"/>
            </a:pPr>
            <a:r>
              <a:rPr lang="en-GB" dirty="0"/>
              <a:t>on understanding the dialog between the user and the chatbot and </a:t>
            </a:r>
          </a:p>
          <a:p>
            <a:pPr marL="342900" indent="-342900">
              <a:buAutoNum type="arabicPeriod"/>
            </a:pPr>
            <a:r>
              <a:rPr lang="en-GB" dirty="0"/>
              <a:t>integrate sponsored products among the organic results.</a:t>
            </a:r>
          </a:p>
          <a:p>
            <a:endParaRPr lang="en-FR"/>
          </a:p>
        </p:txBody>
      </p:sp>
      <p:sp>
        <p:nvSpPr>
          <p:cNvPr id="4" name="Slide Number Placeholder 3"/>
          <p:cNvSpPr>
            <a:spLocks noGrp="1"/>
          </p:cNvSpPr>
          <p:nvPr>
            <p:ph type="sldNum" sz="quarter" idx="5"/>
          </p:nvPr>
        </p:nvSpPr>
        <p:spPr/>
        <p:txBody>
          <a:bodyPr/>
          <a:lstStyle/>
          <a:p>
            <a:fld id="{89D4D1F2-5493-664C-9A78-84762AA9E207}" type="slidenum">
              <a:rPr lang="en-US" smtClean="0"/>
              <a:t>29</a:t>
            </a:fld>
            <a:endParaRPr lang="en-US" dirty="0"/>
          </a:p>
        </p:txBody>
      </p:sp>
    </p:spTree>
    <p:extLst>
      <p:ext uri="{BB962C8B-B14F-4D97-AF65-F5344CB8AC3E}">
        <p14:creationId xmlns:p14="http://schemas.microsoft.com/office/powerpoint/2010/main" val="357598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Here as a </a:t>
            </a:r>
          </a:p>
        </p:txBody>
      </p:sp>
      <p:sp>
        <p:nvSpPr>
          <p:cNvPr id="4" name="Slide Number Placeholder 3"/>
          <p:cNvSpPr>
            <a:spLocks noGrp="1"/>
          </p:cNvSpPr>
          <p:nvPr>
            <p:ph type="sldNum" sz="quarter" idx="5"/>
          </p:nvPr>
        </p:nvSpPr>
        <p:spPr/>
        <p:txBody>
          <a:bodyPr/>
          <a:lstStyle/>
          <a:p>
            <a:fld id="{89D4D1F2-5493-664C-9A78-84762AA9E207}" type="slidenum">
              <a:rPr lang="en-US" smtClean="0"/>
              <a:t>31</a:t>
            </a:fld>
            <a:endParaRPr lang="en-US" dirty="0"/>
          </a:p>
        </p:txBody>
      </p:sp>
    </p:spTree>
    <p:extLst>
      <p:ext uri="{BB962C8B-B14F-4D97-AF65-F5344CB8AC3E}">
        <p14:creationId xmlns:p14="http://schemas.microsoft.com/office/powerpoint/2010/main" val="239540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a:t>As I said, you can already play the the current demo in our Virtual Showroom.</a:t>
            </a:r>
          </a:p>
          <a:p>
            <a:r>
              <a:rPr lang="en-FR"/>
              <a:t>Our biggest efforts are now focused on improving the quality of the matching between a conversation and a product. That means re-thinking the way how we create the embeddings.</a:t>
            </a:r>
          </a:p>
          <a:p>
            <a:r>
              <a:rPr lang="en-FR"/>
              <a:t>Another thing we want to do is to start collecting user feedback, to measure the quality of our models but also to re-train them.</a:t>
            </a:r>
          </a:p>
          <a:p>
            <a:r>
              <a:rPr lang="en-FR"/>
              <a:t>Another chall</a:t>
            </a:r>
            <a:r>
              <a:rPr lang="en-GB" dirty="0"/>
              <a:t>e</a:t>
            </a:r>
            <a:r>
              <a:rPr lang="en-FR"/>
              <a:t>nge is to align the system to each catalog. For instance, if the user inputs healthy breakfast, we need to create representations that are adapted to the catalog. The embedding of a healthy breakfast for people shouldn’t be the same as the embedding of a healthy breakfast for epets.</a:t>
            </a:r>
          </a:p>
          <a:p>
            <a:br>
              <a:rPr lang="en-FR"/>
            </a:br>
            <a:r>
              <a:rPr lang="en-FR"/>
              <a:t>Lastly, we plan to add user signals into the system so that the recommendations are more personalized.</a:t>
            </a:r>
          </a:p>
        </p:txBody>
      </p:sp>
      <p:sp>
        <p:nvSpPr>
          <p:cNvPr id="4" name="Slide Number Placeholder 3"/>
          <p:cNvSpPr>
            <a:spLocks noGrp="1"/>
          </p:cNvSpPr>
          <p:nvPr>
            <p:ph type="sldNum" sz="quarter" idx="5"/>
          </p:nvPr>
        </p:nvSpPr>
        <p:spPr/>
        <p:txBody>
          <a:bodyPr/>
          <a:lstStyle/>
          <a:p>
            <a:fld id="{89D4D1F2-5493-664C-9A78-84762AA9E207}" type="slidenum">
              <a:rPr lang="en-US" smtClean="0"/>
              <a:t>32</a:t>
            </a:fld>
            <a:endParaRPr lang="en-US" dirty="0"/>
          </a:p>
        </p:txBody>
      </p:sp>
    </p:spTree>
    <p:extLst>
      <p:ext uri="{BB962C8B-B14F-4D97-AF65-F5344CB8AC3E}">
        <p14:creationId xmlns:p14="http://schemas.microsoft.com/office/powerpoint/2010/main" val="3153765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ic Crite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B112-9FB1-44E5-9BFE-044CFDF08E06}"/>
              </a:ext>
            </a:extLst>
          </p:cNvPr>
          <p:cNvSpPr>
            <a:spLocks noGrp="1"/>
          </p:cNvSpPr>
          <p:nvPr>
            <p:ph type="title"/>
          </p:nvPr>
        </p:nvSpPr>
        <p:spPr>
          <a:xfrm>
            <a:off x="1029775" y="571751"/>
            <a:ext cx="10134599" cy="456437"/>
          </a:xfrm>
          <a:prstGeom prst="rect">
            <a:avLst/>
          </a:prstGeom>
        </p:spPr>
        <p:txBody>
          <a:bodyPr lIns="0" tIns="0" rIns="0" bIns="0" anchor="t" anchorCtr="0">
            <a:normAutofit/>
          </a:bodyPr>
          <a:lstStyle>
            <a:lvl1pPr algn="l">
              <a:defRPr sz="3600">
                <a:solidFill>
                  <a:schemeClr val="tx1"/>
                </a:solidFill>
              </a:defRPr>
            </a:lvl1pPr>
          </a:lstStyle>
          <a:p>
            <a:r>
              <a:rPr lang="en-GB"/>
              <a:t>Click to edit Master title style</a:t>
            </a:r>
            <a:endParaRPr lang="en-GB" dirty="0"/>
          </a:p>
        </p:txBody>
      </p:sp>
      <p:sp>
        <p:nvSpPr>
          <p:cNvPr id="10" name="Text Placeholder 9">
            <a:extLst>
              <a:ext uri="{FF2B5EF4-FFF2-40B4-BE49-F238E27FC236}">
                <a16:creationId xmlns:a16="http://schemas.microsoft.com/office/drawing/2014/main" id="{09415EA9-8BD7-4213-B203-42A2FB09A24B}"/>
              </a:ext>
            </a:extLst>
          </p:cNvPr>
          <p:cNvSpPr>
            <a:spLocks noGrp="1"/>
          </p:cNvSpPr>
          <p:nvPr>
            <p:ph type="body" sz="quarter" idx="11" hasCustomPrompt="1"/>
          </p:nvPr>
        </p:nvSpPr>
        <p:spPr>
          <a:xfrm>
            <a:off x="1028701" y="1028188"/>
            <a:ext cx="10135716" cy="354045"/>
          </a:xfrm>
        </p:spPr>
        <p:txBody>
          <a:bodyPr lIns="0" tIns="0" rIns="0" bIns="0"/>
          <a:lstStyle>
            <a:lvl1pPr algn="l">
              <a:defRPr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7" name="Text Placeholder 6">
            <a:extLst>
              <a:ext uri="{FF2B5EF4-FFF2-40B4-BE49-F238E27FC236}">
                <a16:creationId xmlns:a16="http://schemas.microsoft.com/office/drawing/2014/main" id="{DEE6A979-FE4A-4C10-89A2-DF4E3F289065}"/>
              </a:ext>
            </a:extLst>
          </p:cNvPr>
          <p:cNvSpPr>
            <a:spLocks noGrp="1"/>
          </p:cNvSpPr>
          <p:nvPr>
            <p:ph type="body" sz="quarter" idx="28" hasCustomPrompt="1"/>
          </p:nvPr>
        </p:nvSpPr>
        <p:spPr>
          <a:xfrm>
            <a:off x="1028701" y="1821070"/>
            <a:ext cx="10134598" cy="3665330"/>
          </a:xfrm>
        </p:spPr>
        <p:txBody>
          <a:bodyPr lIns="0">
            <a:normAutofit/>
          </a:bodyPr>
          <a:lstStyle>
            <a:lvl1pPr algn="l">
              <a:defRPr sz="1400">
                <a:latin typeface="HurmeGeometricSans1 Regular" panose="020B0500020000000000" pitchFamily="34" charset="0"/>
              </a:defRPr>
            </a:lvl1pPr>
            <a:lvl2pPr algn="l">
              <a:defRPr/>
            </a:lvl2pPr>
            <a:lvl3pPr algn="l">
              <a:defRPr/>
            </a:lvl3pPr>
            <a:lvl4pPr algn="l">
              <a:defRPr/>
            </a:lvl4pPr>
            <a:lvl5pPr algn="l">
              <a:defRPr/>
            </a:lvl5pPr>
          </a:lstStyle>
          <a:p>
            <a:pPr lvl="0"/>
            <a:r>
              <a:rPr lang="en-US" dirty="0"/>
              <a:t>Click to add body text</a:t>
            </a:r>
            <a:endParaRPr lang="en-GB" dirty="0"/>
          </a:p>
        </p:txBody>
      </p:sp>
      <p:sp>
        <p:nvSpPr>
          <p:cNvPr id="3" name="Slide Number Placeholder 2">
            <a:extLst>
              <a:ext uri="{FF2B5EF4-FFF2-40B4-BE49-F238E27FC236}">
                <a16:creationId xmlns:a16="http://schemas.microsoft.com/office/drawing/2014/main" id="{96B433C8-1699-3AF4-D66D-FE3A292D22FC}"/>
              </a:ext>
            </a:extLst>
          </p:cNvPr>
          <p:cNvSpPr>
            <a:spLocks noGrp="1"/>
          </p:cNvSpPr>
          <p:nvPr>
            <p:ph type="sldNum" sz="quarter" idx="29"/>
          </p:nvPr>
        </p:nvSpPr>
        <p:spPr>
          <a:xfrm>
            <a:off x="376376" y="6357383"/>
            <a:ext cx="1612444" cy="365125"/>
          </a:xfrm>
          <a:prstGeom prst="rect">
            <a:avLst/>
          </a:prstGeom>
        </p:spPr>
        <p:txBody>
          <a:bodyPr/>
          <a:lstStyle>
            <a:lvl1pPr algn="l">
              <a:defRPr/>
            </a:lvl1pPr>
          </a:lstStyle>
          <a:p>
            <a:fld id="{3633D75A-BE2D-484B-925B-BF3693E8768D}" type="slidenum">
              <a:rPr lang="en-US" smtClean="0"/>
              <a:pPr/>
              <a:t>‹#›</a:t>
            </a:fld>
            <a:r>
              <a:rPr lang="en-US" dirty="0"/>
              <a:t> | </a:t>
            </a:r>
            <a:r>
              <a:rPr lang="en-US" dirty="0">
                <a:latin typeface="Helvetica" pitchFamily="2" charset="0"/>
              </a:rPr>
              <a:t>Alberto Lumbreras</a:t>
            </a:r>
          </a:p>
        </p:txBody>
      </p:sp>
      <p:sp>
        <p:nvSpPr>
          <p:cNvPr id="14" name="Text Placeholder 23">
            <a:extLst>
              <a:ext uri="{FF2B5EF4-FFF2-40B4-BE49-F238E27FC236}">
                <a16:creationId xmlns:a16="http://schemas.microsoft.com/office/drawing/2014/main" id="{9CA5A749-CA86-861E-1ABD-CE3B9A23CFC4}"/>
              </a:ext>
            </a:extLst>
          </p:cNvPr>
          <p:cNvSpPr>
            <a:spLocks noGrp="1"/>
          </p:cNvSpPr>
          <p:nvPr>
            <p:ph type="body" sz="quarter" idx="27" hasCustomPrompt="1"/>
          </p:nvPr>
        </p:nvSpPr>
        <p:spPr>
          <a:xfrm>
            <a:off x="1028701" y="5737860"/>
            <a:ext cx="10134599"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Tree>
    <p:extLst>
      <p:ext uri="{BB962C8B-B14F-4D97-AF65-F5344CB8AC3E}">
        <p14:creationId xmlns:p14="http://schemas.microsoft.com/office/powerpoint/2010/main" val="728311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ulletPoin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0A18B7-CC5B-63C0-96D3-DB3F3619749E}"/>
              </a:ext>
            </a:extLst>
          </p:cNvPr>
          <p:cNvSpPr>
            <a:spLocks noGrp="1"/>
          </p:cNvSpPr>
          <p:nvPr>
            <p:ph type="title"/>
          </p:nvPr>
        </p:nvSpPr>
        <p:spPr>
          <a:xfrm>
            <a:off x="1029775" y="571751"/>
            <a:ext cx="10133525" cy="456437"/>
          </a:xfrm>
          <a:prstGeom prst="rect">
            <a:avLst/>
          </a:prstGeom>
        </p:spPr>
        <p:txBody>
          <a:bodyPr lIns="0" tIns="0" rIns="0" bIns="0" anchor="t" anchorCtr="0">
            <a:normAutofit/>
          </a:bodyPr>
          <a:lstStyle>
            <a:lvl1pPr algn="l">
              <a:defRPr sz="3600">
                <a:solidFill>
                  <a:schemeClr val="tx1"/>
                </a:solidFill>
              </a:defRPr>
            </a:lvl1pPr>
          </a:lstStyle>
          <a:p>
            <a:r>
              <a:rPr lang="en-GB"/>
              <a:t>Click to edit Master title style</a:t>
            </a:r>
            <a:endParaRPr lang="en-GB" dirty="0"/>
          </a:p>
        </p:txBody>
      </p:sp>
      <p:sp>
        <p:nvSpPr>
          <p:cNvPr id="15" name="Text Placeholder 9">
            <a:extLst>
              <a:ext uri="{FF2B5EF4-FFF2-40B4-BE49-F238E27FC236}">
                <a16:creationId xmlns:a16="http://schemas.microsoft.com/office/drawing/2014/main" id="{5064948D-7F22-3A0B-26CD-69C5E2BAF64A}"/>
              </a:ext>
            </a:extLst>
          </p:cNvPr>
          <p:cNvSpPr>
            <a:spLocks noGrp="1"/>
          </p:cNvSpPr>
          <p:nvPr>
            <p:ph type="body" sz="quarter" idx="11" hasCustomPrompt="1"/>
          </p:nvPr>
        </p:nvSpPr>
        <p:spPr>
          <a:xfrm>
            <a:off x="1028701" y="1028188"/>
            <a:ext cx="10134642" cy="354045"/>
          </a:xfrm>
        </p:spPr>
        <p:txBody>
          <a:bodyPr lIns="0" tIns="0" rIns="0" bIns="0"/>
          <a:lstStyle>
            <a:lvl1pPr algn="l">
              <a:defRPr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9" name="Text Placeholder 23">
            <a:extLst>
              <a:ext uri="{FF2B5EF4-FFF2-40B4-BE49-F238E27FC236}">
                <a16:creationId xmlns:a16="http://schemas.microsoft.com/office/drawing/2014/main" id="{BF34ADC9-F09A-2A3B-9D2B-11959F837D3F}"/>
              </a:ext>
            </a:extLst>
          </p:cNvPr>
          <p:cNvSpPr>
            <a:spLocks noGrp="1"/>
          </p:cNvSpPr>
          <p:nvPr>
            <p:ph type="body" sz="quarter" idx="27" hasCustomPrompt="1"/>
          </p:nvPr>
        </p:nvSpPr>
        <p:spPr>
          <a:xfrm>
            <a:off x="1028701" y="5737860"/>
            <a:ext cx="10134599"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
        <p:nvSpPr>
          <p:cNvPr id="5" name="Slide Number Placeholder 2">
            <a:extLst>
              <a:ext uri="{FF2B5EF4-FFF2-40B4-BE49-F238E27FC236}">
                <a16:creationId xmlns:a16="http://schemas.microsoft.com/office/drawing/2014/main" id="{B5635B26-2E9E-CE16-30A4-FA32F44A862D}"/>
              </a:ext>
            </a:extLst>
          </p:cNvPr>
          <p:cNvSpPr txBox="1">
            <a:spLocks/>
          </p:cNvSpPr>
          <p:nvPr userDrawn="1"/>
        </p:nvSpPr>
        <p:spPr>
          <a:xfrm>
            <a:off x="10229088" y="6287935"/>
            <a:ext cx="1637658" cy="365125"/>
          </a:xfrm>
          <a:prstGeom prst="rect">
            <a:avLst/>
          </a:prstGeom>
        </p:spPr>
        <p:txBody>
          <a:bodyPr vert="horz" lIns="91440" tIns="45720" rIns="91440" bIns="45720" rtlCol="0" anchor="ctr" anchorCtr="0"/>
          <a:lstStyle>
            <a:defPPr>
              <a:defRPr lang="en-US"/>
            </a:defPPr>
            <a:lvl1pPr marL="0" algn="r" defTabSz="914354" rtl="0" eaLnBrk="1" latinLnBrk="0" hangingPunct="1">
              <a:defRPr sz="10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r>
              <a:rPr lang="en-US" dirty="0">
                <a:latin typeface="Helvetica" pitchFamily="2" charset="0"/>
              </a:rPr>
              <a:t> Alberto Lumbreras </a:t>
            </a:r>
            <a:r>
              <a:rPr lang="en-US" dirty="0"/>
              <a:t>| </a:t>
            </a:r>
            <a:fld id="{3633D75A-BE2D-484B-925B-BF3693E8768D}" type="slidenum">
              <a:rPr lang="en-US" smtClean="0"/>
              <a:pPr/>
              <a:t>‹#›</a:t>
            </a:fld>
            <a:endParaRPr lang="en-US" dirty="0"/>
          </a:p>
        </p:txBody>
      </p:sp>
    </p:spTree>
    <p:extLst>
      <p:ext uri="{BB962C8B-B14F-4D97-AF65-F5344CB8AC3E}">
        <p14:creationId xmlns:p14="http://schemas.microsoft.com/office/powerpoint/2010/main" val="3464632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7855-DEAD-E94A-ADB1-5A88DE818DE9}"/>
              </a:ext>
            </a:extLst>
          </p:cNvPr>
          <p:cNvSpPr>
            <a:spLocks noGrp="1"/>
          </p:cNvSpPr>
          <p:nvPr>
            <p:ph type="title" hasCustomPrompt="1"/>
          </p:nvPr>
        </p:nvSpPr>
        <p:spPr>
          <a:xfrm>
            <a:off x="1028700" y="2389746"/>
            <a:ext cx="6855412" cy="1336520"/>
          </a:xfrm>
          <a:prstGeom prst="rect">
            <a:avLst/>
          </a:prstGeom>
        </p:spPr>
        <p:txBody>
          <a:bodyPr wrap="square" lIns="0" tIns="0" rIns="0" bIns="0" anchor="b" anchorCtr="0">
            <a:spAutoFit/>
          </a:bodyPr>
          <a:lstStyle>
            <a:lvl1pPr algn="l">
              <a:lnSpc>
                <a:spcPct val="80000"/>
              </a:lnSpc>
              <a:defRPr sz="5400">
                <a:solidFill>
                  <a:schemeClr val="tx2"/>
                </a:solidFill>
              </a:defRPr>
            </a:lvl1pPr>
          </a:lstStyle>
          <a:p>
            <a:r>
              <a:rPr lang="en-US" dirty="0"/>
              <a:t>Click here to add headline/title</a:t>
            </a:r>
          </a:p>
        </p:txBody>
      </p:sp>
      <p:sp>
        <p:nvSpPr>
          <p:cNvPr id="14" name="Text Placeholder 12">
            <a:extLst>
              <a:ext uri="{FF2B5EF4-FFF2-40B4-BE49-F238E27FC236}">
                <a16:creationId xmlns:a16="http://schemas.microsoft.com/office/drawing/2014/main" id="{AD5FBDF2-41DF-0592-5628-F9B0A10E7AA1}"/>
              </a:ext>
            </a:extLst>
          </p:cNvPr>
          <p:cNvSpPr>
            <a:spLocks noGrp="1"/>
          </p:cNvSpPr>
          <p:nvPr>
            <p:ph type="body" sz="quarter" idx="10" hasCustomPrompt="1"/>
          </p:nvPr>
        </p:nvSpPr>
        <p:spPr>
          <a:xfrm>
            <a:off x="1028700" y="4199439"/>
            <a:ext cx="6855412" cy="341880"/>
          </a:xfrm>
        </p:spPr>
        <p:txBody>
          <a:bodyPr lIns="0" tIns="0" rIns="0" bIns="0">
            <a:normAutofit/>
          </a:bodyPr>
          <a:lstStyle>
            <a:lvl1pPr>
              <a:lnSpc>
                <a:spcPct val="82000"/>
              </a:lnSpc>
              <a:defRPr sz="2400" b="0" i="0">
                <a:latin typeface="HurmeGeometricSans1 Regular" panose="020B0500020000000000" pitchFamily="34" charset="77"/>
              </a:defRPr>
            </a:lvl1pPr>
          </a:lstStyle>
          <a:p>
            <a:pPr>
              <a:lnSpc>
                <a:spcPct val="100000"/>
              </a:lnSpc>
            </a:pPr>
            <a:r>
              <a:rPr lang="en-US" dirty="0"/>
              <a:t>Presenter Title</a:t>
            </a:r>
            <a:endParaRPr lang="en-US" b="0" dirty="0">
              <a:latin typeface="HurmeGeometricSans1 Regular" panose="020B0500020000000000" pitchFamily="34" charset="77"/>
            </a:endParaRPr>
          </a:p>
        </p:txBody>
      </p:sp>
      <p:sp>
        <p:nvSpPr>
          <p:cNvPr id="15" name="Text Placeholder 12">
            <a:extLst>
              <a:ext uri="{FF2B5EF4-FFF2-40B4-BE49-F238E27FC236}">
                <a16:creationId xmlns:a16="http://schemas.microsoft.com/office/drawing/2014/main" id="{420A13D8-D727-7460-DE20-FDA7A0E1BA5B}"/>
              </a:ext>
            </a:extLst>
          </p:cNvPr>
          <p:cNvSpPr>
            <a:spLocks noGrp="1"/>
          </p:cNvSpPr>
          <p:nvPr>
            <p:ph type="body" sz="quarter" idx="12" hasCustomPrompt="1"/>
          </p:nvPr>
        </p:nvSpPr>
        <p:spPr>
          <a:xfrm>
            <a:off x="1028700" y="3857559"/>
            <a:ext cx="6845300" cy="341880"/>
          </a:xfrm>
        </p:spPr>
        <p:txBody>
          <a:bodyPr lIns="0" tIns="0" rIns="0" bIns="0">
            <a:normAutofit/>
          </a:bodyPr>
          <a:lstStyle>
            <a:lvl1pPr>
              <a:lnSpc>
                <a:spcPct val="82000"/>
              </a:lnSpc>
              <a:defRPr sz="2400" b="0" i="0">
                <a:latin typeface="HurmeGeometricSans1 SemiBold" panose="020B0500020000000000" pitchFamily="34" charset="77"/>
              </a:defRPr>
            </a:lvl1pPr>
          </a:lstStyle>
          <a:p>
            <a:pPr>
              <a:lnSpc>
                <a:spcPct val="100000"/>
              </a:lnSpc>
            </a:pPr>
            <a:r>
              <a:rPr lang="en-US" dirty="0"/>
              <a:t>Presenter Name</a:t>
            </a:r>
            <a:endParaRPr lang="en-US" b="0" dirty="0">
              <a:latin typeface="HurmeGeometricSans1 Regular" panose="020B0500020000000000" pitchFamily="34" charset="77"/>
            </a:endParaRPr>
          </a:p>
        </p:txBody>
      </p:sp>
      <p:sp>
        <p:nvSpPr>
          <p:cNvPr id="5" name="Oval 4">
            <a:extLst>
              <a:ext uri="{FF2B5EF4-FFF2-40B4-BE49-F238E27FC236}">
                <a16:creationId xmlns:a16="http://schemas.microsoft.com/office/drawing/2014/main" id="{434197F4-7FA1-97D2-4388-D6474AEFCE38}"/>
              </a:ext>
            </a:extLst>
          </p:cNvPr>
          <p:cNvSpPr/>
          <p:nvPr userDrawn="1"/>
        </p:nvSpPr>
        <p:spPr>
          <a:xfrm>
            <a:off x="-2093871" y="-2528040"/>
            <a:ext cx="11172092" cy="11172092"/>
          </a:xfrm>
          <a:prstGeom prst="ellipse">
            <a:avLst/>
          </a:prstGeom>
          <a:solidFill>
            <a:schemeClr val="bg1">
              <a:alpha val="4000"/>
            </a:schemeClr>
          </a:solidFill>
          <a:ln w="25400">
            <a:solidFill>
              <a:schemeClr val="tx2"/>
            </a:solidFill>
          </a:ln>
          <a:effectLst>
            <a:outerShdw blurRad="1066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4510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Solo foot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B433C8-1699-3AF4-D66D-FE3A292D22FC}"/>
              </a:ext>
            </a:extLst>
          </p:cNvPr>
          <p:cNvSpPr>
            <a:spLocks noGrp="1"/>
          </p:cNvSpPr>
          <p:nvPr>
            <p:ph type="sldNum" sz="quarter" idx="29"/>
          </p:nvPr>
        </p:nvSpPr>
        <p:spPr>
          <a:xfrm>
            <a:off x="376376" y="6357383"/>
            <a:ext cx="1612444" cy="365125"/>
          </a:xfrm>
          <a:prstGeom prst="rect">
            <a:avLst/>
          </a:prstGeom>
        </p:spPr>
        <p:txBody>
          <a:bodyPr/>
          <a:lstStyle>
            <a:lvl1pPr algn="l">
              <a:defRPr/>
            </a:lvl1pPr>
          </a:lstStyle>
          <a:p>
            <a:fld id="{3633D75A-BE2D-484B-925B-BF3693E8768D}" type="slidenum">
              <a:rPr lang="en-US" smtClean="0"/>
              <a:pPr/>
              <a:t>‹#›</a:t>
            </a:fld>
            <a:r>
              <a:rPr lang="en-US" dirty="0"/>
              <a:t> | </a:t>
            </a:r>
            <a:r>
              <a:rPr lang="en-US" dirty="0">
                <a:latin typeface="Helvetica" pitchFamily="2" charset="0"/>
              </a:rPr>
              <a:t>Alberto Lumbreras</a:t>
            </a:r>
          </a:p>
        </p:txBody>
      </p:sp>
    </p:spTree>
    <p:extLst>
      <p:ext uri="{BB962C8B-B14F-4D97-AF65-F5344CB8AC3E}">
        <p14:creationId xmlns:p14="http://schemas.microsoft.com/office/powerpoint/2010/main" val="4265960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2_Columns">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EE6A979-FE4A-4C10-89A2-DF4E3F289065}"/>
              </a:ext>
            </a:extLst>
          </p:cNvPr>
          <p:cNvSpPr>
            <a:spLocks noGrp="1"/>
          </p:cNvSpPr>
          <p:nvPr>
            <p:ph type="body" sz="quarter" idx="28" hasCustomPrompt="1"/>
          </p:nvPr>
        </p:nvSpPr>
        <p:spPr>
          <a:xfrm>
            <a:off x="1028701" y="1821071"/>
            <a:ext cx="4748322" cy="3665330"/>
          </a:xfrm>
        </p:spPr>
        <p:txBody>
          <a:bodyPr lIns="0">
            <a:normAutofit/>
          </a:bodyPr>
          <a:lstStyle>
            <a:lvl1pPr algn="l">
              <a:defRPr sz="1400">
                <a:latin typeface="HurmeGeometricSans1 Regular" panose="020B0500020000000000" pitchFamily="34" charset="0"/>
              </a:defRPr>
            </a:lvl1pPr>
            <a:lvl2pPr algn="l">
              <a:defRPr/>
            </a:lvl2pPr>
            <a:lvl3pPr algn="l">
              <a:defRPr/>
            </a:lvl3pPr>
            <a:lvl4pPr algn="l">
              <a:defRPr/>
            </a:lvl4pPr>
            <a:lvl5pPr algn="l">
              <a:defRPr/>
            </a:lvl5pPr>
          </a:lstStyle>
          <a:p>
            <a:pPr lvl="0"/>
            <a:r>
              <a:rPr lang="en-US" dirty="0"/>
              <a:t>Click to add body text</a:t>
            </a:r>
            <a:endParaRPr lang="en-GB" dirty="0"/>
          </a:p>
        </p:txBody>
      </p:sp>
      <p:sp>
        <p:nvSpPr>
          <p:cNvPr id="13" name="Slide Number Placeholder 4">
            <a:extLst>
              <a:ext uri="{FF2B5EF4-FFF2-40B4-BE49-F238E27FC236}">
                <a16:creationId xmlns:a16="http://schemas.microsoft.com/office/drawing/2014/main" id="{7002E748-4569-48C4-91B7-B240276218F9}"/>
              </a:ext>
            </a:extLst>
          </p:cNvPr>
          <p:cNvSpPr txBox="1">
            <a:spLocks/>
          </p:cNvSpPr>
          <p:nvPr userDrawn="1"/>
        </p:nvSpPr>
        <p:spPr>
          <a:xfrm>
            <a:off x="186072" y="6214538"/>
            <a:ext cx="756000" cy="365125"/>
          </a:xfrm>
          <a:prstGeom prst="rect">
            <a:avLst/>
          </a:prstGeom>
        </p:spPr>
        <p:txBody>
          <a:bodyPr vert="horz" lIns="121920" tIns="60960" rIns="121920" bIns="6096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endParaRPr lang="en-US" sz="1000" b="0" i="0" dirty="0">
              <a:solidFill>
                <a:schemeClr val="tx1"/>
              </a:solidFill>
              <a:latin typeface="HurmeGeometricSans1 Regular" panose="020B0500020000000000" pitchFamily="34" charset="0"/>
            </a:endParaRPr>
          </a:p>
        </p:txBody>
      </p:sp>
      <p:sp>
        <p:nvSpPr>
          <p:cNvPr id="20" name="Text Placeholder 6">
            <a:extLst>
              <a:ext uri="{FF2B5EF4-FFF2-40B4-BE49-F238E27FC236}">
                <a16:creationId xmlns:a16="http://schemas.microsoft.com/office/drawing/2014/main" id="{9248C2F9-630B-4EFD-0483-A31CDEE4AC81}"/>
              </a:ext>
            </a:extLst>
          </p:cNvPr>
          <p:cNvSpPr>
            <a:spLocks noGrp="1"/>
          </p:cNvSpPr>
          <p:nvPr>
            <p:ph type="body" sz="quarter" idx="31" hasCustomPrompt="1"/>
          </p:nvPr>
        </p:nvSpPr>
        <p:spPr>
          <a:xfrm>
            <a:off x="6414979" y="1821070"/>
            <a:ext cx="4748320" cy="3665330"/>
          </a:xfrm>
        </p:spPr>
        <p:txBody>
          <a:bodyPr lIns="0">
            <a:normAutofit/>
          </a:bodyPr>
          <a:lstStyle>
            <a:lvl1pPr algn="l">
              <a:defRPr sz="1400">
                <a:latin typeface="HurmeGeometricSans1 Regular" panose="020B0500020000000000" pitchFamily="34" charset="0"/>
              </a:defRPr>
            </a:lvl1pPr>
            <a:lvl2pPr algn="l">
              <a:defRPr/>
            </a:lvl2pPr>
            <a:lvl3pPr algn="l">
              <a:defRPr/>
            </a:lvl3pPr>
            <a:lvl4pPr algn="l">
              <a:defRPr/>
            </a:lvl4pPr>
            <a:lvl5pPr algn="l">
              <a:defRPr/>
            </a:lvl5pPr>
          </a:lstStyle>
          <a:p>
            <a:pPr lvl="0"/>
            <a:r>
              <a:rPr lang="en-US" dirty="0"/>
              <a:t>Click to add body text</a:t>
            </a:r>
            <a:endParaRPr lang="en-GB" dirty="0"/>
          </a:p>
        </p:txBody>
      </p:sp>
      <p:sp>
        <p:nvSpPr>
          <p:cNvPr id="22" name="Title 1">
            <a:extLst>
              <a:ext uri="{FF2B5EF4-FFF2-40B4-BE49-F238E27FC236}">
                <a16:creationId xmlns:a16="http://schemas.microsoft.com/office/drawing/2014/main" id="{AB1908DB-3EF0-3B33-C08E-887616847F65}"/>
              </a:ext>
            </a:extLst>
          </p:cNvPr>
          <p:cNvSpPr>
            <a:spLocks noGrp="1"/>
          </p:cNvSpPr>
          <p:nvPr>
            <p:ph type="title"/>
          </p:nvPr>
        </p:nvSpPr>
        <p:spPr>
          <a:xfrm>
            <a:off x="1029775" y="571751"/>
            <a:ext cx="10133525" cy="456437"/>
          </a:xfrm>
          <a:prstGeom prst="rect">
            <a:avLst/>
          </a:prstGeom>
        </p:spPr>
        <p:txBody>
          <a:bodyPr lIns="0" tIns="0" rIns="0" bIns="0" anchor="t" anchorCtr="0">
            <a:normAutofit/>
          </a:bodyPr>
          <a:lstStyle>
            <a:lvl1pPr algn="l">
              <a:defRPr sz="3600">
                <a:solidFill>
                  <a:schemeClr val="tx1"/>
                </a:solidFill>
              </a:defRPr>
            </a:lvl1pPr>
          </a:lstStyle>
          <a:p>
            <a:r>
              <a:rPr lang="en-GB"/>
              <a:t>Click to edit Master title style</a:t>
            </a:r>
            <a:endParaRPr lang="en-GB" dirty="0"/>
          </a:p>
        </p:txBody>
      </p:sp>
      <p:sp>
        <p:nvSpPr>
          <p:cNvPr id="23" name="Text Placeholder 9">
            <a:extLst>
              <a:ext uri="{FF2B5EF4-FFF2-40B4-BE49-F238E27FC236}">
                <a16:creationId xmlns:a16="http://schemas.microsoft.com/office/drawing/2014/main" id="{4C6308A7-360B-7F47-3751-06BE00B78A4E}"/>
              </a:ext>
            </a:extLst>
          </p:cNvPr>
          <p:cNvSpPr>
            <a:spLocks noGrp="1"/>
          </p:cNvSpPr>
          <p:nvPr>
            <p:ph type="body" sz="quarter" idx="11" hasCustomPrompt="1"/>
          </p:nvPr>
        </p:nvSpPr>
        <p:spPr>
          <a:xfrm>
            <a:off x="1028701" y="1028188"/>
            <a:ext cx="10134642" cy="354045"/>
          </a:xfrm>
        </p:spPr>
        <p:txBody>
          <a:bodyPr lIns="0" tIns="0" rIns="0" bIns="0"/>
          <a:lstStyle>
            <a:lvl1pPr algn="l">
              <a:defRPr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9" name="Text Placeholder 23">
            <a:extLst>
              <a:ext uri="{FF2B5EF4-FFF2-40B4-BE49-F238E27FC236}">
                <a16:creationId xmlns:a16="http://schemas.microsoft.com/office/drawing/2014/main" id="{5B364DC0-0ADA-2831-28BE-D8EF3CCF4199}"/>
              </a:ext>
            </a:extLst>
          </p:cNvPr>
          <p:cNvSpPr>
            <a:spLocks noGrp="1"/>
          </p:cNvSpPr>
          <p:nvPr>
            <p:ph type="body" sz="quarter" idx="27" hasCustomPrompt="1"/>
          </p:nvPr>
        </p:nvSpPr>
        <p:spPr>
          <a:xfrm>
            <a:off x="1028701" y="5737860"/>
            <a:ext cx="10134599"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
        <p:nvSpPr>
          <p:cNvPr id="3" name="Slide Number Placeholder 2">
            <a:extLst>
              <a:ext uri="{FF2B5EF4-FFF2-40B4-BE49-F238E27FC236}">
                <a16:creationId xmlns:a16="http://schemas.microsoft.com/office/drawing/2014/main" id="{C2E426A4-F552-7F78-3D4C-BDAEFE3A1BC5}"/>
              </a:ext>
            </a:extLst>
          </p:cNvPr>
          <p:cNvSpPr>
            <a:spLocks noGrp="1"/>
          </p:cNvSpPr>
          <p:nvPr>
            <p:ph type="sldNum" sz="quarter" idx="29"/>
          </p:nvPr>
        </p:nvSpPr>
        <p:spPr>
          <a:xfrm>
            <a:off x="376376" y="6357383"/>
            <a:ext cx="1612444" cy="365125"/>
          </a:xfrm>
          <a:prstGeom prst="rect">
            <a:avLst/>
          </a:prstGeom>
        </p:spPr>
        <p:txBody>
          <a:bodyPr/>
          <a:lstStyle>
            <a:lvl1pPr algn="l">
              <a:defRPr/>
            </a:lvl1pPr>
          </a:lstStyle>
          <a:p>
            <a:fld id="{3633D75A-BE2D-484B-925B-BF3693E8768D}" type="slidenum">
              <a:rPr lang="en-US" smtClean="0"/>
              <a:pPr/>
              <a:t>‹#›</a:t>
            </a:fld>
            <a:r>
              <a:rPr lang="en-US" dirty="0"/>
              <a:t> | </a:t>
            </a:r>
            <a:r>
              <a:rPr lang="en-US" dirty="0">
                <a:latin typeface="Helvetica" pitchFamily="2" charset="0"/>
              </a:rPr>
              <a:t>Alberto Lumbreras</a:t>
            </a:r>
          </a:p>
        </p:txBody>
      </p:sp>
    </p:spTree>
    <p:extLst>
      <p:ext uri="{BB962C8B-B14F-4D97-AF65-F5344CB8AC3E}">
        <p14:creationId xmlns:p14="http://schemas.microsoft.com/office/powerpoint/2010/main" val="629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BulletPoin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0A18B7-CC5B-63C0-96D3-DB3F3619749E}"/>
              </a:ext>
            </a:extLst>
          </p:cNvPr>
          <p:cNvSpPr>
            <a:spLocks noGrp="1"/>
          </p:cNvSpPr>
          <p:nvPr>
            <p:ph type="title"/>
          </p:nvPr>
        </p:nvSpPr>
        <p:spPr>
          <a:xfrm>
            <a:off x="1029775" y="571751"/>
            <a:ext cx="10133525" cy="456437"/>
          </a:xfrm>
          <a:prstGeom prst="rect">
            <a:avLst/>
          </a:prstGeom>
        </p:spPr>
        <p:txBody>
          <a:bodyPr lIns="0" tIns="0" rIns="0" bIns="0" anchor="t" anchorCtr="0">
            <a:normAutofit/>
          </a:bodyPr>
          <a:lstStyle>
            <a:lvl1pPr algn="l">
              <a:defRPr sz="3600">
                <a:solidFill>
                  <a:schemeClr val="tx1"/>
                </a:solidFill>
              </a:defRPr>
            </a:lvl1pPr>
          </a:lstStyle>
          <a:p>
            <a:r>
              <a:rPr lang="en-GB"/>
              <a:t>Click to edit Master title style</a:t>
            </a:r>
            <a:endParaRPr lang="en-GB" dirty="0"/>
          </a:p>
        </p:txBody>
      </p:sp>
      <p:sp>
        <p:nvSpPr>
          <p:cNvPr id="15" name="Text Placeholder 9">
            <a:extLst>
              <a:ext uri="{FF2B5EF4-FFF2-40B4-BE49-F238E27FC236}">
                <a16:creationId xmlns:a16="http://schemas.microsoft.com/office/drawing/2014/main" id="{5064948D-7F22-3A0B-26CD-69C5E2BAF64A}"/>
              </a:ext>
            </a:extLst>
          </p:cNvPr>
          <p:cNvSpPr>
            <a:spLocks noGrp="1"/>
          </p:cNvSpPr>
          <p:nvPr>
            <p:ph type="body" sz="quarter" idx="11" hasCustomPrompt="1"/>
          </p:nvPr>
        </p:nvSpPr>
        <p:spPr>
          <a:xfrm>
            <a:off x="1028701" y="1028188"/>
            <a:ext cx="10134642" cy="354045"/>
          </a:xfrm>
        </p:spPr>
        <p:txBody>
          <a:bodyPr lIns="0" tIns="0" rIns="0" bIns="0"/>
          <a:lstStyle>
            <a:lvl1pPr algn="l">
              <a:defRPr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7" name="Text Placeholder 6">
            <a:extLst>
              <a:ext uri="{FF2B5EF4-FFF2-40B4-BE49-F238E27FC236}">
                <a16:creationId xmlns:a16="http://schemas.microsoft.com/office/drawing/2014/main" id="{9193F023-0519-BC48-752D-9BF87477BE6C}"/>
              </a:ext>
            </a:extLst>
          </p:cNvPr>
          <p:cNvSpPr>
            <a:spLocks noGrp="1"/>
          </p:cNvSpPr>
          <p:nvPr>
            <p:ph type="body" sz="quarter" idx="28" hasCustomPrompt="1"/>
          </p:nvPr>
        </p:nvSpPr>
        <p:spPr>
          <a:xfrm>
            <a:off x="1028699" y="1838671"/>
            <a:ext cx="10133525" cy="3647729"/>
          </a:xfrm>
        </p:spPr>
        <p:txBody>
          <a:bodyPr lIns="0">
            <a:normAutofit/>
          </a:bodyPr>
          <a:lstStyle>
            <a:lvl1pPr marL="285750" marR="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sz="1400">
                <a:latin typeface="HurmeGeometricSans1 Regular" panose="020B0500020000000000" pitchFamily="34" charset="0"/>
              </a:defRPr>
            </a:lvl1pPr>
            <a:lvl2pPr algn="l">
              <a:defRPr/>
            </a:lvl2pPr>
            <a:lvl3pPr algn="l">
              <a:defRPr/>
            </a:lvl3pPr>
            <a:lvl4pPr algn="l">
              <a:defRPr/>
            </a:lvl4pPr>
            <a:lvl5pPr algn="l">
              <a:defRPr/>
            </a:lvl5pPr>
          </a:lstStyle>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a:p>
            <a:pPr marL="285750" marR="0" lvl="0" indent="-285750" algn="l" defTabSz="914377" rtl="0" eaLnBrk="1" fontAlgn="auto" latinLnBrk="0" hangingPunct="1">
              <a:lnSpc>
                <a:spcPct val="120000"/>
              </a:lnSpc>
              <a:spcBef>
                <a:spcPts val="600"/>
              </a:spcBef>
              <a:spcAft>
                <a:spcPts val="0"/>
              </a:spcAft>
              <a:buClr>
                <a:schemeClr val="tx2"/>
              </a:buClr>
              <a:buSzPct val="135000"/>
              <a:buFont typeface="Arial" panose="020B0604020202020204" pitchFamily="34" charset="0"/>
              <a:buChar char="•"/>
              <a:tabLst/>
              <a:defRPr/>
            </a:pPr>
            <a:r>
              <a:rPr lang="en-US" dirty="0"/>
              <a:t>Lorem ipsum</a:t>
            </a:r>
          </a:p>
        </p:txBody>
      </p:sp>
      <p:sp>
        <p:nvSpPr>
          <p:cNvPr id="9" name="Text Placeholder 23">
            <a:extLst>
              <a:ext uri="{FF2B5EF4-FFF2-40B4-BE49-F238E27FC236}">
                <a16:creationId xmlns:a16="http://schemas.microsoft.com/office/drawing/2014/main" id="{BF34ADC9-F09A-2A3B-9D2B-11959F837D3F}"/>
              </a:ext>
            </a:extLst>
          </p:cNvPr>
          <p:cNvSpPr>
            <a:spLocks noGrp="1"/>
          </p:cNvSpPr>
          <p:nvPr>
            <p:ph type="body" sz="quarter" idx="27" hasCustomPrompt="1"/>
          </p:nvPr>
        </p:nvSpPr>
        <p:spPr>
          <a:xfrm>
            <a:off x="1028701" y="5737860"/>
            <a:ext cx="10134599"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
        <p:nvSpPr>
          <p:cNvPr id="3" name="Slide Number Placeholder 2">
            <a:extLst>
              <a:ext uri="{FF2B5EF4-FFF2-40B4-BE49-F238E27FC236}">
                <a16:creationId xmlns:a16="http://schemas.microsoft.com/office/drawing/2014/main" id="{4330A042-0710-71E2-1C88-1579A54F0E1A}"/>
              </a:ext>
            </a:extLst>
          </p:cNvPr>
          <p:cNvSpPr>
            <a:spLocks noGrp="1"/>
          </p:cNvSpPr>
          <p:nvPr>
            <p:ph type="sldNum" sz="quarter" idx="29"/>
          </p:nvPr>
        </p:nvSpPr>
        <p:spPr>
          <a:xfrm>
            <a:off x="376376" y="6357383"/>
            <a:ext cx="1612444" cy="365125"/>
          </a:xfrm>
          <a:prstGeom prst="rect">
            <a:avLst/>
          </a:prstGeom>
        </p:spPr>
        <p:txBody>
          <a:bodyPr/>
          <a:lstStyle>
            <a:lvl1pPr algn="l">
              <a:defRPr/>
            </a:lvl1pPr>
          </a:lstStyle>
          <a:p>
            <a:fld id="{3633D75A-BE2D-484B-925B-BF3693E8768D}" type="slidenum">
              <a:rPr lang="en-US" smtClean="0"/>
              <a:pPr/>
              <a:t>‹#›</a:t>
            </a:fld>
            <a:r>
              <a:rPr lang="en-US" dirty="0"/>
              <a:t> | </a:t>
            </a:r>
            <a:r>
              <a:rPr lang="en-US" dirty="0">
                <a:latin typeface="Helvetica" pitchFamily="2" charset="0"/>
              </a:rPr>
              <a:t>Alberto Lumbreras</a:t>
            </a:r>
          </a:p>
        </p:txBody>
      </p:sp>
    </p:spTree>
    <p:extLst>
      <p:ext uri="{BB962C8B-B14F-4D97-AF65-F5344CB8AC3E}">
        <p14:creationId xmlns:p14="http://schemas.microsoft.com/office/powerpoint/2010/main" val="204118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_Double">
    <p:spTree>
      <p:nvGrpSpPr>
        <p:cNvPr id="1" name=""/>
        <p:cNvGrpSpPr/>
        <p:nvPr/>
      </p:nvGrpSpPr>
      <p:grpSpPr>
        <a:xfrm>
          <a:off x="0" y="0"/>
          <a:ext cx="0" cy="0"/>
          <a:chOff x="0" y="0"/>
          <a:chExt cx="0" cy="0"/>
        </a:xfrm>
      </p:grpSpPr>
      <p:sp>
        <p:nvSpPr>
          <p:cNvPr id="45" name="Content Placeholder 4">
            <a:extLst>
              <a:ext uri="{FF2B5EF4-FFF2-40B4-BE49-F238E27FC236}">
                <a16:creationId xmlns:a16="http://schemas.microsoft.com/office/drawing/2014/main" id="{AB9266CA-B0FC-4B12-BB65-2BBBE40477D1}"/>
              </a:ext>
            </a:extLst>
          </p:cNvPr>
          <p:cNvSpPr>
            <a:spLocks noGrp="1"/>
          </p:cNvSpPr>
          <p:nvPr>
            <p:ph sz="quarter" idx="38" hasCustomPrompt="1"/>
          </p:nvPr>
        </p:nvSpPr>
        <p:spPr>
          <a:xfrm>
            <a:off x="1035040" y="2344686"/>
            <a:ext cx="4852315" cy="3141714"/>
          </a:xfrm>
          <a:prstGeom prst="rect">
            <a:avLst/>
          </a:prstGeom>
        </p:spPr>
        <p:txBody>
          <a:bodyPr anchor="ctr">
            <a:normAutofit/>
          </a:bodyPr>
          <a:lstStyle>
            <a:lvl1pPr algn="ctr">
              <a:defRPr sz="1867" baseline="0">
                <a:solidFill>
                  <a:schemeClr val="tx1"/>
                </a:solidFill>
                <a:latin typeface="HurmeGeometricSans1 Regular" panose="020B0500020000000000" pitchFamily="34" charset="0"/>
                <a:ea typeface="HurmeGeometricSans1 Regular" panose="020B0500020000000000" pitchFamily="34" charset="0"/>
                <a:cs typeface="HurmeGeometricSans1 Regular" panose="020B0500020000000000" pitchFamily="34"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46" name="Text Placeholder 2">
            <a:extLst>
              <a:ext uri="{FF2B5EF4-FFF2-40B4-BE49-F238E27FC236}">
                <a16:creationId xmlns:a16="http://schemas.microsoft.com/office/drawing/2014/main" id="{1E410F98-D74F-454A-85B3-3BBDF9939F5F}"/>
              </a:ext>
            </a:extLst>
          </p:cNvPr>
          <p:cNvSpPr>
            <a:spLocks noGrp="1"/>
          </p:cNvSpPr>
          <p:nvPr>
            <p:ph type="body" sz="quarter" idx="45" hasCustomPrompt="1"/>
          </p:nvPr>
        </p:nvSpPr>
        <p:spPr>
          <a:xfrm>
            <a:off x="1028701" y="1828102"/>
            <a:ext cx="4864995" cy="391584"/>
          </a:xfrm>
          <a:prstGeom prst="rect">
            <a:avLst/>
          </a:prstGeom>
        </p:spPr>
        <p:txBody>
          <a:bodyPr anchor="t" anchorCtr="0">
            <a:noAutofit/>
          </a:bodyPr>
          <a:lstStyle>
            <a:lvl1pPr marL="0" indent="0" algn="ctr">
              <a:lnSpc>
                <a:spcPct val="100000"/>
              </a:lnSpc>
              <a:buNone/>
              <a:defRPr sz="1600" b="1" i="0">
                <a:solidFill>
                  <a:srgbClr val="25292C"/>
                </a:solidFill>
                <a:latin typeface="Hurme Geometric Sans 4 Bold" panose="020B0A00020000000000" pitchFamily="34" charset="0"/>
                <a:ea typeface="Hurme Geometric Sans 4 Bold" panose="020B0A00020000000000" pitchFamily="34" charset="0"/>
                <a:cs typeface="Hurme Geometric Sans 4 Bold" panose="020B0A00020000000000" pitchFamily="34" charset="0"/>
              </a:defRPr>
            </a:lvl1pPr>
          </a:lstStyle>
          <a:p>
            <a:pPr lvl="0"/>
            <a:r>
              <a:rPr lang="en-US" dirty="0"/>
              <a:t>Chart Title Goes Here</a:t>
            </a:r>
          </a:p>
        </p:txBody>
      </p:sp>
      <p:sp>
        <p:nvSpPr>
          <p:cNvPr id="9" name="Content Placeholder 4">
            <a:extLst>
              <a:ext uri="{FF2B5EF4-FFF2-40B4-BE49-F238E27FC236}">
                <a16:creationId xmlns:a16="http://schemas.microsoft.com/office/drawing/2014/main" id="{D7D3D24A-3C32-4443-AEFA-D38D00476014}"/>
              </a:ext>
            </a:extLst>
          </p:cNvPr>
          <p:cNvSpPr>
            <a:spLocks noGrp="1"/>
          </p:cNvSpPr>
          <p:nvPr>
            <p:ph sz="quarter" idx="46" hasCustomPrompt="1"/>
          </p:nvPr>
        </p:nvSpPr>
        <p:spPr>
          <a:xfrm>
            <a:off x="6325582" y="2344685"/>
            <a:ext cx="4852315" cy="3141715"/>
          </a:xfrm>
          <a:prstGeom prst="rect">
            <a:avLst/>
          </a:prstGeom>
        </p:spPr>
        <p:txBody>
          <a:bodyPr anchor="ctr">
            <a:normAutofit/>
          </a:bodyPr>
          <a:lstStyle>
            <a:lvl1pPr algn="ctr">
              <a:defRPr sz="1867" baseline="0">
                <a:solidFill>
                  <a:schemeClr val="tx1"/>
                </a:solidFill>
                <a:latin typeface="HurmeGeometricSans1 Regular" panose="020B0500020000000000" pitchFamily="34" charset="0"/>
                <a:ea typeface="HurmeGeometricSans1 Regular" panose="020B0500020000000000" pitchFamily="34" charset="0"/>
                <a:cs typeface="HurmeGeometricSans1 Regular" panose="020B0500020000000000" pitchFamily="34"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10" name="Text Placeholder 2">
            <a:extLst>
              <a:ext uri="{FF2B5EF4-FFF2-40B4-BE49-F238E27FC236}">
                <a16:creationId xmlns:a16="http://schemas.microsoft.com/office/drawing/2014/main" id="{D5E206D0-FB7C-45A3-B08B-AF3BFD70773B}"/>
              </a:ext>
            </a:extLst>
          </p:cNvPr>
          <p:cNvSpPr>
            <a:spLocks noGrp="1"/>
          </p:cNvSpPr>
          <p:nvPr>
            <p:ph type="body" sz="quarter" idx="47" hasCustomPrompt="1"/>
          </p:nvPr>
        </p:nvSpPr>
        <p:spPr>
          <a:xfrm>
            <a:off x="6291965" y="1828102"/>
            <a:ext cx="4864995" cy="391584"/>
          </a:xfrm>
          <a:prstGeom prst="rect">
            <a:avLst/>
          </a:prstGeom>
        </p:spPr>
        <p:txBody>
          <a:bodyPr anchor="t" anchorCtr="0">
            <a:noAutofit/>
          </a:bodyPr>
          <a:lstStyle>
            <a:lvl1pPr marL="0" indent="0" algn="ctr">
              <a:lnSpc>
                <a:spcPct val="100000"/>
              </a:lnSpc>
              <a:buNone/>
              <a:defRPr sz="1600" b="1" i="0">
                <a:solidFill>
                  <a:srgbClr val="25292C"/>
                </a:solidFill>
                <a:latin typeface="Hurme Geometric Sans 4 Bold" panose="020B0A00020000000000" pitchFamily="34" charset="0"/>
                <a:ea typeface="Hurme Geometric Sans 4 Bold" panose="020B0A00020000000000" pitchFamily="34" charset="0"/>
                <a:cs typeface="Hurme Geometric Sans 4 Bold" panose="020B0A00020000000000" pitchFamily="34" charset="0"/>
              </a:defRPr>
            </a:lvl1pPr>
          </a:lstStyle>
          <a:p>
            <a:pPr lvl="0"/>
            <a:r>
              <a:rPr lang="en-US" dirty="0"/>
              <a:t>Chart Title Goes Here</a:t>
            </a:r>
          </a:p>
        </p:txBody>
      </p:sp>
      <p:cxnSp>
        <p:nvCxnSpPr>
          <p:cNvPr id="12" name="Straight Connector 11">
            <a:extLst>
              <a:ext uri="{FF2B5EF4-FFF2-40B4-BE49-F238E27FC236}">
                <a16:creationId xmlns:a16="http://schemas.microsoft.com/office/drawing/2014/main" id="{F0A806A4-7D38-480A-81CD-29E3FBFEF4F8}"/>
              </a:ext>
            </a:extLst>
          </p:cNvPr>
          <p:cNvCxnSpPr>
            <a:cxnSpLocks/>
          </p:cNvCxnSpPr>
          <p:nvPr userDrawn="1"/>
        </p:nvCxnSpPr>
        <p:spPr>
          <a:xfrm>
            <a:off x="6096000" y="1425569"/>
            <a:ext cx="0" cy="4428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C4B8EC3-54A4-CDA5-0843-C764CBE98DAB}"/>
              </a:ext>
            </a:extLst>
          </p:cNvPr>
          <p:cNvSpPr>
            <a:spLocks noGrp="1"/>
          </p:cNvSpPr>
          <p:nvPr>
            <p:ph type="title"/>
          </p:nvPr>
        </p:nvSpPr>
        <p:spPr>
          <a:xfrm>
            <a:off x="1029775" y="571751"/>
            <a:ext cx="10133525" cy="456437"/>
          </a:xfrm>
          <a:prstGeom prst="rect">
            <a:avLst/>
          </a:prstGeom>
        </p:spPr>
        <p:txBody>
          <a:bodyPr lIns="0" tIns="0" rIns="0" bIns="0" anchor="t" anchorCtr="0">
            <a:normAutofit/>
          </a:bodyPr>
          <a:lstStyle>
            <a:lvl1pPr algn="l">
              <a:defRPr sz="3600">
                <a:solidFill>
                  <a:schemeClr val="tx1"/>
                </a:solidFill>
              </a:defRPr>
            </a:lvl1pPr>
          </a:lstStyle>
          <a:p>
            <a:r>
              <a:rPr lang="en-GB"/>
              <a:t>Click to edit Master title style</a:t>
            </a:r>
            <a:endParaRPr lang="en-GB" dirty="0"/>
          </a:p>
        </p:txBody>
      </p:sp>
      <p:sp>
        <p:nvSpPr>
          <p:cNvPr id="17" name="Text Placeholder 9">
            <a:extLst>
              <a:ext uri="{FF2B5EF4-FFF2-40B4-BE49-F238E27FC236}">
                <a16:creationId xmlns:a16="http://schemas.microsoft.com/office/drawing/2014/main" id="{DA21705C-709B-CD8A-32DC-F531ED979963}"/>
              </a:ext>
            </a:extLst>
          </p:cNvPr>
          <p:cNvSpPr>
            <a:spLocks noGrp="1"/>
          </p:cNvSpPr>
          <p:nvPr>
            <p:ph type="body" sz="quarter" idx="11" hasCustomPrompt="1"/>
          </p:nvPr>
        </p:nvSpPr>
        <p:spPr>
          <a:xfrm>
            <a:off x="1028701" y="1028188"/>
            <a:ext cx="10134642" cy="354045"/>
          </a:xfrm>
        </p:spPr>
        <p:txBody>
          <a:bodyPr lIns="0" tIns="0" rIns="0" bIns="0"/>
          <a:lstStyle>
            <a:lvl1pPr algn="l">
              <a:defRPr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3" name="Slide Number Placeholder 2">
            <a:extLst>
              <a:ext uri="{FF2B5EF4-FFF2-40B4-BE49-F238E27FC236}">
                <a16:creationId xmlns:a16="http://schemas.microsoft.com/office/drawing/2014/main" id="{46FA1714-B6E5-2849-CB26-4D465FED480C}"/>
              </a:ext>
            </a:extLst>
          </p:cNvPr>
          <p:cNvSpPr>
            <a:spLocks noGrp="1"/>
          </p:cNvSpPr>
          <p:nvPr>
            <p:ph type="sldNum" sz="quarter" idx="49"/>
          </p:nvPr>
        </p:nvSpPr>
        <p:spPr>
          <a:xfrm>
            <a:off x="376376" y="6357383"/>
            <a:ext cx="390248" cy="365125"/>
          </a:xfrm>
          <a:prstGeom prst="rect">
            <a:avLst/>
          </a:prstGeom>
        </p:spPr>
        <p:txBody>
          <a:bodyPr/>
          <a:lstStyle/>
          <a:p>
            <a:fld id="{3633D75A-BE2D-484B-925B-BF3693E8768D}" type="slidenum">
              <a:rPr lang="en-US" smtClean="0"/>
              <a:pPr/>
              <a:t>‹#›</a:t>
            </a:fld>
            <a:endParaRPr lang="en-US" dirty="0"/>
          </a:p>
        </p:txBody>
      </p:sp>
      <p:sp>
        <p:nvSpPr>
          <p:cNvPr id="15" name="Text Placeholder 23">
            <a:extLst>
              <a:ext uri="{FF2B5EF4-FFF2-40B4-BE49-F238E27FC236}">
                <a16:creationId xmlns:a16="http://schemas.microsoft.com/office/drawing/2014/main" id="{92BE98B4-4DDB-87B2-1352-C73BCD5AFF94}"/>
              </a:ext>
            </a:extLst>
          </p:cNvPr>
          <p:cNvSpPr>
            <a:spLocks noGrp="1"/>
          </p:cNvSpPr>
          <p:nvPr>
            <p:ph type="body" sz="quarter" idx="27" hasCustomPrompt="1"/>
          </p:nvPr>
        </p:nvSpPr>
        <p:spPr>
          <a:xfrm>
            <a:off x="1028702" y="5737860"/>
            <a:ext cx="4864994"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
        <p:nvSpPr>
          <p:cNvPr id="16" name="Text Placeholder 23">
            <a:extLst>
              <a:ext uri="{FF2B5EF4-FFF2-40B4-BE49-F238E27FC236}">
                <a16:creationId xmlns:a16="http://schemas.microsoft.com/office/drawing/2014/main" id="{7ADB659E-7F40-B40B-7DEB-27BED0675833}"/>
              </a:ext>
            </a:extLst>
          </p:cNvPr>
          <p:cNvSpPr>
            <a:spLocks noGrp="1"/>
          </p:cNvSpPr>
          <p:nvPr>
            <p:ph type="body" sz="quarter" idx="50" hasCustomPrompt="1"/>
          </p:nvPr>
        </p:nvSpPr>
        <p:spPr>
          <a:xfrm>
            <a:off x="6325582" y="5737860"/>
            <a:ext cx="4864994"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Tree>
    <p:extLst>
      <p:ext uri="{BB962C8B-B14F-4D97-AF65-F5344CB8AC3E}">
        <p14:creationId xmlns:p14="http://schemas.microsoft.com/office/powerpoint/2010/main" val="978496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7855-DEAD-E94A-ADB1-5A88DE818DE9}"/>
              </a:ext>
            </a:extLst>
          </p:cNvPr>
          <p:cNvSpPr>
            <a:spLocks noGrp="1"/>
          </p:cNvSpPr>
          <p:nvPr>
            <p:ph type="title" hasCustomPrompt="1"/>
          </p:nvPr>
        </p:nvSpPr>
        <p:spPr>
          <a:xfrm>
            <a:off x="1028700" y="2389746"/>
            <a:ext cx="6855412" cy="1336520"/>
          </a:xfrm>
          <a:prstGeom prst="rect">
            <a:avLst/>
          </a:prstGeom>
        </p:spPr>
        <p:txBody>
          <a:bodyPr wrap="square" lIns="0" tIns="0" rIns="0" bIns="0" anchor="b" anchorCtr="0">
            <a:spAutoFit/>
          </a:bodyPr>
          <a:lstStyle>
            <a:lvl1pPr algn="l">
              <a:lnSpc>
                <a:spcPct val="80000"/>
              </a:lnSpc>
              <a:defRPr sz="5400">
                <a:solidFill>
                  <a:schemeClr val="tx2"/>
                </a:solidFill>
              </a:defRPr>
            </a:lvl1pPr>
          </a:lstStyle>
          <a:p>
            <a:r>
              <a:rPr lang="en-US" dirty="0"/>
              <a:t>Click here to add headline/title</a:t>
            </a:r>
          </a:p>
        </p:txBody>
      </p:sp>
      <p:sp>
        <p:nvSpPr>
          <p:cNvPr id="14" name="Text Placeholder 12">
            <a:extLst>
              <a:ext uri="{FF2B5EF4-FFF2-40B4-BE49-F238E27FC236}">
                <a16:creationId xmlns:a16="http://schemas.microsoft.com/office/drawing/2014/main" id="{AD5FBDF2-41DF-0592-5628-F9B0A10E7AA1}"/>
              </a:ext>
            </a:extLst>
          </p:cNvPr>
          <p:cNvSpPr>
            <a:spLocks noGrp="1"/>
          </p:cNvSpPr>
          <p:nvPr>
            <p:ph type="body" sz="quarter" idx="10" hasCustomPrompt="1"/>
          </p:nvPr>
        </p:nvSpPr>
        <p:spPr>
          <a:xfrm>
            <a:off x="1028700" y="4199439"/>
            <a:ext cx="6855412" cy="341880"/>
          </a:xfrm>
        </p:spPr>
        <p:txBody>
          <a:bodyPr lIns="0" tIns="0" rIns="0" bIns="0">
            <a:normAutofit/>
          </a:bodyPr>
          <a:lstStyle>
            <a:lvl1pPr>
              <a:lnSpc>
                <a:spcPct val="82000"/>
              </a:lnSpc>
              <a:defRPr sz="2400" b="0" i="0">
                <a:latin typeface="HurmeGeometricSans1 Regular" panose="020B0500020000000000" pitchFamily="34" charset="77"/>
              </a:defRPr>
            </a:lvl1pPr>
          </a:lstStyle>
          <a:p>
            <a:pPr>
              <a:lnSpc>
                <a:spcPct val="100000"/>
              </a:lnSpc>
            </a:pPr>
            <a:r>
              <a:rPr lang="en-US" dirty="0"/>
              <a:t>Presenter Title</a:t>
            </a:r>
            <a:endParaRPr lang="en-US" b="0" dirty="0">
              <a:latin typeface="HurmeGeometricSans1 Regular" panose="020B0500020000000000" pitchFamily="34" charset="77"/>
            </a:endParaRPr>
          </a:p>
        </p:txBody>
      </p:sp>
      <p:sp>
        <p:nvSpPr>
          <p:cNvPr id="15" name="Text Placeholder 12">
            <a:extLst>
              <a:ext uri="{FF2B5EF4-FFF2-40B4-BE49-F238E27FC236}">
                <a16:creationId xmlns:a16="http://schemas.microsoft.com/office/drawing/2014/main" id="{420A13D8-D727-7460-DE20-FDA7A0E1BA5B}"/>
              </a:ext>
            </a:extLst>
          </p:cNvPr>
          <p:cNvSpPr>
            <a:spLocks noGrp="1"/>
          </p:cNvSpPr>
          <p:nvPr>
            <p:ph type="body" sz="quarter" idx="12" hasCustomPrompt="1"/>
          </p:nvPr>
        </p:nvSpPr>
        <p:spPr>
          <a:xfrm>
            <a:off x="1028700" y="3857559"/>
            <a:ext cx="6845300" cy="341880"/>
          </a:xfrm>
        </p:spPr>
        <p:txBody>
          <a:bodyPr lIns="0" tIns="0" rIns="0" bIns="0">
            <a:normAutofit/>
          </a:bodyPr>
          <a:lstStyle>
            <a:lvl1pPr>
              <a:lnSpc>
                <a:spcPct val="82000"/>
              </a:lnSpc>
              <a:defRPr sz="2400" b="0" i="0">
                <a:latin typeface="HurmeGeometricSans1 SemiBold" panose="020B0500020000000000" pitchFamily="34" charset="77"/>
              </a:defRPr>
            </a:lvl1pPr>
          </a:lstStyle>
          <a:p>
            <a:pPr>
              <a:lnSpc>
                <a:spcPct val="100000"/>
              </a:lnSpc>
            </a:pPr>
            <a:r>
              <a:rPr lang="en-US" dirty="0"/>
              <a:t>Presenter Name</a:t>
            </a:r>
            <a:endParaRPr lang="en-US" b="0" dirty="0">
              <a:latin typeface="HurmeGeometricSans1 Regular" panose="020B0500020000000000" pitchFamily="34" charset="77"/>
            </a:endParaRPr>
          </a:p>
        </p:txBody>
      </p:sp>
    </p:spTree>
    <p:extLst>
      <p:ext uri="{BB962C8B-B14F-4D97-AF65-F5344CB8AC3E}">
        <p14:creationId xmlns:p14="http://schemas.microsoft.com/office/powerpoint/2010/main" val="409311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you_4">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49AD9CD-265A-D8F6-6E98-99D313881B5B}"/>
              </a:ext>
            </a:extLst>
          </p:cNvPr>
          <p:cNvSpPr>
            <a:spLocks noGrp="1"/>
          </p:cNvSpPr>
          <p:nvPr>
            <p:ph type="title" hasCustomPrompt="1"/>
          </p:nvPr>
        </p:nvSpPr>
        <p:spPr>
          <a:xfrm>
            <a:off x="1028700" y="2731122"/>
            <a:ext cx="5743575" cy="995144"/>
          </a:xfrm>
          <a:prstGeom prst="rect">
            <a:avLst/>
          </a:prstGeom>
        </p:spPr>
        <p:txBody>
          <a:bodyPr wrap="square" lIns="0" tIns="0" rIns="0" bIns="0" anchor="b" anchorCtr="0">
            <a:spAutoFit/>
          </a:bodyPr>
          <a:lstStyle>
            <a:lvl1pPr algn="l">
              <a:lnSpc>
                <a:spcPct val="80000"/>
              </a:lnSpc>
              <a:defRPr sz="8000">
                <a:solidFill>
                  <a:schemeClr val="tx2"/>
                </a:solidFill>
              </a:defRPr>
            </a:lvl1pPr>
          </a:lstStyle>
          <a:p>
            <a:r>
              <a:rPr lang="en-US" dirty="0"/>
              <a:t>Thank you!</a:t>
            </a:r>
          </a:p>
        </p:txBody>
      </p:sp>
      <p:sp>
        <p:nvSpPr>
          <p:cNvPr id="4" name="Text Placeholder 12">
            <a:extLst>
              <a:ext uri="{FF2B5EF4-FFF2-40B4-BE49-F238E27FC236}">
                <a16:creationId xmlns:a16="http://schemas.microsoft.com/office/drawing/2014/main" id="{BF127DED-6476-B1CE-C271-9026429F1AF5}"/>
              </a:ext>
            </a:extLst>
          </p:cNvPr>
          <p:cNvSpPr>
            <a:spLocks noGrp="1"/>
          </p:cNvSpPr>
          <p:nvPr>
            <p:ph type="body" sz="quarter" idx="10" hasCustomPrompt="1"/>
          </p:nvPr>
        </p:nvSpPr>
        <p:spPr>
          <a:xfrm>
            <a:off x="1028700" y="3849120"/>
            <a:ext cx="5743575" cy="817406"/>
          </a:xfrm>
        </p:spPr>
        <p:txBody>
          <a:bodyPr lIns="0" tIns="0" rIns="0" bIns="0">
            <a:normAutofit/>
          </a:bodyPr>
          <a:lstStyle>
            <a:lvl1pPr>
              <a:lnSpc>
                <a:spcPct val="82000"/>
              </a:lnSpc>
              <a:defRPr sz="2400" b="1" i="0">
                <a:latin typeface="HurmeGeometricSans1 SemiBold" panose="020B0500020000000000" pitchFamily="34" charset="77"/>
              </a:defRPr>
            </a:lvl1pPr>
          </a:lstStyle>
          <a:p>
            <a:r>
              <a:rPr lang="en-US" dirty="0"/>
              <a:t>Contact info</a:t>
            </a:r>
          </a:p>
        </p:txBody>
      </p:sp>
    </p:spTree>
    <p:extLst>
      <p:ext uri="{BB962C8B-B14F-4D97-AF65-F5344CB8AC3E}">
        <p14:creationId xmlns:p14="http://schemas.microsoft.com/office/powerpoint/2010/main" val="1354449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anch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3926-DD8F-2057-9B0C-B82C8A62B2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427A0A2-48B0-CCC8-8E35-27B881F4ABD8}"/>
              </a:ext>
            </a:extLst>
          </p:cNvPr>
          <p:cNvSpPr>
            <a:spLocks noGrp="1"/>
          </p:cNvSpPr>
          <p:nvPr>
            <p:ph type="sldNum" sz="quarter" idx="10"/>
          </p:nvPr>
        </p:nvSpPr>
        <p:spPr>
          <a:xfrm>
            <a:off x="10241280" y="6287935"/>
            <a:ext cx="1625466" cy="365125"/>
          </a:xfrm>
        </p:spPr>
        <p:txBody>
          <a:bodyPr/>
          <a:lstStyle/>
          <a:p>
            <a:r>
              <a:rPr lang="en-US" dirty="0">
                <a:latin typeface="Helvetica" pitchFamily="2" charset="0"/>
              </a:rPr>
              <a:t> Alberto Lumbreras </a:t>
            </a:r>
            <a:r>
              <a:rPr lang="en-US" dirty="0"/>
              <a:t>| </a:t>
            </a:r>
            <a:fld id="{3633D75A-BE2D-484B-925B-BF3693E8768D}" type="slidenum">
              <a:rPr lang="en-US" smtClean="0"/>
              <a:pPr/>
              <a:t>‹#›</a:t>
            </a:fld>
            <a:endParaRPr lang="en-US" dirty="0"/>
          </a:p>
        </p:txBody>
      </p:sp>
      <p:sp>
        <p:nvSpPr>
          <p:cNvPr id="7" name="Text Placeholder 6">
            <a:extLst>
              <a:ext uri="{FF2B5EF4-FFF2-40B4-BE49-F238E27FC236}">
                <a16:creationId xmlns:a16="http://schemas.microsoft.com/office/drawing/2014/main" id="{AAF89BFC-D3BE-1FFB-20BB-E2585789EAA3}"/>
              </a:ext>
            </a:extLst>
          </p:cNvPr>
          <p:cNvSpPr>
            <a:spLocks noGrp="1"/>
          </p:cNvSpPr>
          <p:nvPr>
            <p:ph type="body" sz="quarter" idx="11"/>
          </p:nvPr>
        </p:nvSpPr>
        <p:spPr>
          <a:xfrm>
            <a:off x="571499" y="1177291"/>
            <a:ext cx="10736263" cy="403225"/>
          </a:xfrm>
        </p:spPr>
        <p:txBody>
          <a:bodyPr anchor="ctr"/>
          <a:lstStyle/>
          <a:p>
            <a:pPr lvl="0"/>
            <a:r>
              <a:rPr lang="en-US" dirty="0"/>
              <a:t>Click to edit Master text styles</a:t>
            </a:r>
          </a:p>
        </p:txBody>
      </p:sp>
    </p:spTree>
    <p:extLst>
      <p:ext uri="{BB962C8B-B14F-4D97-AF65-F5344CB8AC3E}">
        <p14:creationId xmlns:p14="http://schemas.microsoft.com/office/powerpoint/2010/main" val="78689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strech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B112-9FB1-44E5-9BFE-044CFDF08E06}"/>
              </a:ext>
            </a:extLst>
          </p:cNvPr>
          <p:cNvSpPr>
            <a:spLocks noGrp="1"/>
          </p:cNvSpPr>
          <p:nvPr>
            <p:ph type="title"/>
          </p:nvPr>
        </p:nvSpPr>
        <p:spPr>
          <a:xfrm>
            <a:off x="1029775" y="571751"/>
            <a:ext cx="10134599" cy="456437"/>
          </a:xfrm>
          <a:prstGeom prst="rect">
            <a:avLst/>
          </a:prstGeom>
        </p:spPr>
        <p:txBody>
          <a:bodyPr lIns="0" tIns="0" rIns="0" bIns="0" anchor="t" anchorCtr="0">
            <a:normAutofit/>
          </a:bodyPr>
          <a:lstStyle>
            <a:lvl1pPr algn="l">
              <a:defRPr sz="3600">
                <a:solidFill>
                  <a:schemeClr val="tx1"/>
                </a:solidFill>
              </a:defRPr>
            </a:lvl1pPr>
          </a:lstStyle>
          <a:p>
            <a:r>
              <a:rPr lang="en-GB" dirty="0"/>
              <a:t>Click to edit Master title style</a:t>
            </a:r>
          </a:p>
        </p:txBody>
      </p:sp>
      <p:sp>
        <p:nvSpPr>
          <p:cNvPr id="10" name="Text Placeholder 9">
            <a:extLst>
              <a:ext uri="{FF2B5EF4-FFF2-40B4-BE49-F238E27FC236}">
                <a16:creationId xmlns:a16="http://schemas.microsoft.com/office/drawing/2014/main" id="{09415EA9-8BD7-4213-B203-42A2FB09A24B}"/>
              </a:ext>
            </a:extLst>
          </p:cNvPr>
          <p:cNvSpPr>
            <a:spLocks noGrp="1"/>
          </p:cNvSpPr>
          <p:nvPr>
            <p:ph type="body" sz="quarter" idx="11" hasCustomPrompt="1"/>
          </p:nvPr>
        </p:nvSpPr>
        <p:spPr>
          <a:xfrm>
            <a:off x="1028701" y="1028188"/>
            <a:ext cx="10135716" cy="354045"/>
          </a:xfrm>
        </p:spPr>
        <p:txBody>
          <a:bodyPr lIns="0" tIns="0" rIns="0" bIns="0"/>
          <a:lstStyle>
            <a:lvl1pPr algn="l">
              <a:defRPr sz="2150" b="0">
                <a:latin typeface="HurmeGeometricSans1 Regular" panose="020B0500020000000000" pitchFamily="34" charset="0"/>
              </a:defRPr>
            </a:lvl1pPr>
            <a:lvl2pPr algn="ctr">
              <a:defRPr b="1"/>
            </a:lvl2pPr>
            <a:lvl3pPr algn="ctr">
              <a:defRPr b="1"/>
            </a:lvl3pPr>
            <a:lvl4pPr algn="ctr">
              <a:defRPr b="1"/>
            </a:lvl4pPr>
            <a:lvl5pPr algn="ctr">
              <a:defRPr b="1"/>
            </a:lvl5pPr>
          </a:lstStyle>
          <a:p>
            <a:pPr lvl="0"/>
            <a:r>
              <a:rPr lang="en-US" dirty="0"/>
              <a:t>Click to add subtitle</a:t>
            </a:r>
            <a:endParaRPr lang="en-GB" dirty="0"/>
          </a:p>
        </p:txBody>
      </p:sp>
      <p:sp>
        <p:nvSpPr>
          <p:cNvPr id="7" name="Text Placeholder 6">
            <a:extLst>
              <a:ext uri="{FF2B5EF4-FFF2-40B4-BE49-F238E27FC236}">
                <a16:creationId xmlns:a16="http://schemas.microsoft.com/office/drawing/2014/main" id="{DEE6A979-FE4A-4C10-89A2-DF4E3F289065}"/>
              </a:ext>
            </a:extLst>
          </p:cNvPr>
          <p:cNvSpPr>
            <a:spLocks noGrp="1"/>
          </p:cNvSpPr>
          <p:nvPr>
            <p:ph type="body" sz="quarter" idx="28" hasCustomPrompt="1"/>
          </p:nvPr>
        </p:nvSpPr>
        <p:spPr>
          <a:xfrm>
            <a:off x="1028701" y="1821070"/>
            <a:ext cx="10134598" cy="3665330"/>
          </a:xfrm>
        </p:spPr>
        <p:txBody>
          <a:bodyPr lIns="0">
            <a:normAutofit/>
          </a:bodyPr>
          <a:lstStyle>
            <a:lvl1pPr algn="l">
              <a:defRPr sz="1800">
                <a:latin typeface="HurmeGeometricSans1 Regular" panose="020B0500020000000000" pitchFamily="34" charset="0"/>
              </a:defRPr>
            </a:lvl1pPr>
            <a:lvl2pPr algn="l">
              <a:defRPr/>
            </a:lvl2pPr>
            <a:lvl3pPr algn="l">
              <a:defRPr/>
            </a:lvl3pPr>
            <a:lvl4pPr algn="l">
              <a:defRPr/>
            </a:lvl4pPr>
            <a:lvl5pPr algn="l">
              <a:defRPr/>
            </a:lvl5pPr>
          </a:lstStyle>
          <a:p>
            <a:pPr lvl="0"/>
            <a:r>
              <a:rPr lang="en-US" dirty="0"/>
              <a:t>Click to add body text</a:t>
            </a:r>
            <a:endParaRPr lang="en-GB" dirty="0"/>
          </a:p>
        </p:txBody>
      </p:sp>
      <p:sp>
        <p:nvSpPr>
          <p:cNvPr id="14" name="Text Placeholder 23">
            <a:extLst>
              <a:ext uri="{FF2B5EF4-FFF2-40B4-BE49-F238E27FC236}">
                <a16:creationId xmlns:a16="http://schemas.microsoft.com/office/drawing/2014/main" id="{9CA5A749-CA86-861E-1ABD-CE3B9A23CFC4}"/>
              </a:ext>
            </a:extLst>
          </p:cNvPr>
          <p:cNvSpPr>
            <a:spLocks noGrp="1"/>
          </p:cNvSpPr>
          <p:nvPr>
            <p:ph type="body" sz="quarter" idx="27" hasCustomPrompt="1"/>
          </p:nvPr>
        </p:nvSpPr>
        <p:spPr>
          <a:xfrm>
            <a:off x="1028701" y="5737860"/>
            <a:ext cx="10134599" cy="280800"/>
          </a:xfrm>
        </p:spPr>
        <p:txBody>
          <a:bodyPr anchor="ctr">
            <a:normAutofit/>
          </a:bodyPr>
          <a:lstStyle>
            <a:lvl1pPr>
              <a:lnSpc>
                <a:spcPct val="120000"/>
              </a:lnSpc>
              <a:defRPr sz="1000">
                <a:solidFill>
                  <a:schemeClr val="tx1"/>
                </a:solidFill>
                <a:latin typeface="HurmeGeometricSans1 Regular" panose="020B0500020000000000" pitchFamily="34" charset="0"/>
              </a:defRPr>
            </a:lvl1pPr>
          </a:lstStyle>
          <a:p>
            <a:pPr lvl="0"/>
            <a:r>
              <a:rPr lang="en-US" dirty="0"/>
              <a:t>Source:</a:t>
            </a:r>
            <a:endParaRPr lang="en-GB" dirty="0"/>
          </a:p>
        </p:txBody>
      </p:sp>
      <p:sp>
        <p:nvSpPr>
          <p:cNvPr id="9" name="Slide Number Placeholder 2">
            <a:extLst>
              <a:ext uri="{FF2B5EF4-FFF2-40B4-BE49-F238E27FC236}">
                <a16:creationId xmlns:a16="http://schemas.microsoft.com/office/drawing/2014/main" id="{1BA69BC9-389E-37CE-EE98-9154A923A1B0}"/>
              </a:ext>
            </a:extLst>
          </p:cNvPr>
          <p:cNvSpPr>
            <a:spLocks noGrp="1"/>
          </p:cNvSpPr>
          <p:nvPr>
            <p:ph type="sldNum" sz="quarter" idx="10"/>
          </p:nvPr>
        </p:nvSpPr>
        <p:spPr>
          <a:xfrm>
            <a:off x="10265664" y="6287935"/>
            <a:ext cx="1601082" cy="365125"/>
          </a:xfrm>
        </p:spPr>
        <p:txBody>
          <a:bodyPr/>
          <a:lstStyle/>
          <a:p>
            <a:r>
              <a:rPr lang="en-US" dirty="0">
                <a:latin typeface="Helvetica" pitchFamily="2" charset="0"/>
              </a:rPr>
              <a:t> Alberto Lumbreras </a:t>
            </a:r>
            <a:r>
              <a:rPr lang="en-US" dirty="0"/>
              <a:t>| </a:t>
            </a:r>
            <a:fld id="{3633D75A-BE2D-484B-925B-BF3693E8768D}" type="slidenum">
              <a:rPr lang="en-US" smtClean="0"/>
              <a:pPr/>
              <a:t>‹#›</a:t>
            </a:fld>
            <a:endParaRPr lang="en-US" dirty="0"/>
          </a:p>
        </p:txBody>
      </p:sp>
    </p:spTree>
    <p:extLst>
      <p:ext uri="{BB962C8B-B14F-4D97-AF65-F5344CB8AC3E}">
        <p14:creationId xmlns:p14="http://schemas.microsoft.com/office/powerpoint/2010/main" val="147976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ags" Target="../tags/tag3.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C19E66-B241-46E9-90E9-26B6B8D10309}"/>
              </a:ext>
            </a:extLst>
          </p:cNvPr>
          <p:cNvGraphicFramePr>
            <a:graphicFrameLocks noChangeAspect="1"/>
          </p:cNvGraphicFramePr>
          <p:nvPr userDrawn="1">
            <p:custDataLst>
              <p:tags r:id="rId9"/>
            </p:custDataLst>
            <p:extLst>
              <p:ext uri="{D42A27DB-BD31-4B8C-83A1-F6EECF244321}">
                <p14:modId xmlns:p14="http://schemas.microsoft.com/office/powerpoint/2010/main" val="2925001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6" progId="TCLayout.ActiveDocument.1">
                  <p:embed/>
                </p:oleObj>
              </mc:Choice>
              <mc:Fallback>
                <p:oleObj name="think-cell Slide" r:id="rId10" imgW="473" imgH="476" progId="TCLayout.ActiveDocument.1">
                  <p:embed/>
                  <p:pic>
                    <p:nvPicPr>
                      <p:cNvPr id="5" name="Object 4" hidden="1">
                        <a:extLst>
                          <a:ext uri="{FF2B5EF4-FFF2-40B4-BE49-F238E27FC236}">
                            <a16:creationId xmlns:a16="http://schemas.microsoft.com/office/drawing/2014/main" id="{EEC19E66-B241-46E9-90E9-26B6B8D1030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idx="1"/>
          </p:nvPr>
        </p:nvSpPr>
        <p:spPr>
          <a:xfrm>
            <a:off x="571500" y="1389321"/>
            <a:ext cx="10591800" cy="437615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itle Placeholder 22">
            <a:extLst>
              <a:ext uri="{FF2B5EF4-FFF2-40B4-BE49-F238E27FC236}">
                <a16:creationId xmlns:a16="http://schemas.microsoft.com/office/drawing/2014/main" id="{193F1B5F-B9CF-52ED-0FF0-99DF837F7AB8}"/>
              </a:ext>
            </a:extLst>
          </p:cNvPr>
          <p:cNvSpPr>
            <a:spLocks noGrp="1"/>
          </p:cNvSpPr>
          <p:nvPr>
            <p:ph type="title"/>
          </p:nvPr>
        </p:nvSpPr>
        <p:spPr>
          <a:xfrm>
            <a:off x="571500" y="571501"/>
            <a:ext cx="10591800" cy="569728"/>
          </a:xfrm>
          <a:prstGeom prst="rect">
            <a:avLst/>
          </a:prstGeom>
        </p:spPr>
        <p:txBody>
          <a:bodyPr vert="horz" lIns="91440" tIns="45720" rIns="91440" bIns="45720" rtlCol="0" anchor="b" anchorCtr="0">
            <a:normAutofit/>
          </a:bodyPr>
          <a:lstStyle/>
          <a:p>
            <a:r>
              <a:rPr lang="en-GB"/>
              <a:t>Click to edit Master title style</a:t>
            </a:r>
            <a:endParaRPr lang="en-US" dirty="0"/>
          </a:p>
        </p:txBody>
      </p:sp>
      <p:sp>
        <p:nvSpPr>
          <p:cNvPr id="11" name="Slide Number Placeholder 5">
            <a:extLst>
              <a:ext uri="{FF2B5EF4-FFF2-40B4-BE49-F238E27FC236}">
                <a16:creationId xmlns:a16="http://schemas.microsoft.com/office/drawing/2014/main" id="{69AF9D64-54D6-B237-15B8-440680078282}"/>
              </a:ext>
            </a:extLst>
          </p:cNvPr>
          <p:cNvSpPr>
            <a:spLocks noGrp="1"/>
          </p:cNvSpPr>
          <p:nvPr>
            <p:ph type="sldNum" sz="quarter" idx="4"/>
          </p:nvPr>
        </p:nvSpPr>
        <p:spPr>
          <a:xfrm>
            <a:off x="376376" y="6357383"/>
            <a:ext cx="390248" cy="365125"/>
          </a:xfrm>
          <a:prstGeom prst="rect">
            <a:avLst/>
          </a:prstGeom>
        </p:spPr>
        <p:txBody>
          <a:bodyPr vert="horz" lIns="91440" tIns="45720" rIns="91440" bIns="45720" rtlCol="0" anchor="ctr" anchorCtr="0"/>
          <a:lstStyle>
            <a:lvl1pPr algn="ctr">
              <a:defRPr sz="1000">
                <a:solidFill>
                  <a:schemeClr val="tx1"/>
                </a:solidFill>
              </a:defRPr>
            </a:lvl1pPr>
          </a:lstStyle>
          <a:p>
            <a:r>
              <a:rPr lang="en-US" dirty="0"/>
              <a:t>#</a:t>
            </a:r>
          </a:p>
        </p:txBody>
      </p:sp>
    </p:spTree>
    <p:extLst>
      <p:ext uri="{BB962C8B-B14F-4D97-AF65-F5344CB8AC3E}">
        <p14:creationId xmlns:p14="http://schemas.microsoft.com/office/powerpoint/2010/main" val="2658925903"/>
      </p:ext>
    </p:extLst>
  </p:cSld>
  <p:clrMap bg1="lt1" tx1="dk1" bg2="lt2" tx2="dk2" accent1="accent1" accent2="accent2" accent3="accent3" accent4="accent4" accent5="accent5" accent6="accent6" hlink="hlink" folHlink="folHlink"/>
  <p:sldLayoutIdLst>
    <p:sldLayoutId id="2147485041" r:id="rId1"/>
    <p:sldLayoutId id="2147485360" r:id="rId2"/>
    <p:sldLayoutId id="2147485093" r:id="rId3"/>
    <p:sldLayoutId id="2147485094" r:id="rId4"/>
    <p:sldLayoutId id="2147485081" r:id="rId5"/>
    <p:sldLayoutId id="2147485021" r:id="rId6"/>
    <p:sldLayoutId id="2147485305" r:id="rId7"/>
  </p:sldLayoutIdLst>
  <p:hf hdr="0" ftr="0" dt="0"/>
  <p:txStyles>
    <p:title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p:titleStyle>
    <p:body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userDrawn="1">
          <p15:clr>
            <a:srgbClr val="F26B43"/>
          </p15:clr>
        </p15:guide>
        <p15:guide id="2" pos="360" userDrawn="1">
          <p15:clr>
            <a:srgbClr val="F26B43"/>
          </p15:clr>
        </p15:guide>
        <p15:guide id="3" pos="7320" userDrawn="1">
          <p15:clr>
            <a:srgbClr val="F26B43"/>
          </p15:clr>
        </p15:guide>
        <p15:guide id="4" orient="horz" pos="3936" userDrawn="1">
          <p15:clr>
            <a:srgbClr val="F26B43"/>
          </p15:clr>
        </p15:guide>
        <p15:guide id="5" pos="3840" userDrawn="1">
          <p15:clr>
            <a:srgbClr val="F26B43"/>
          </p15:clr>
        </p15:guide>
        <p15:guide id="6" orient="horz" pos="2160" userDrawn="1">
          <p15:clr>
            <a:srgbClr val="F26B43"/>
          </p15:clr>
        </p15:guide>
        <p15:guide id="7" orient="horz" pos="3456" userDrawn="1">
          <p15:clr>
            <a:srgbClr val="F26B43"/>
          </p15:clr>
        </p15:guide>
        <p15:guide id="8" pos="648" userDrawn="1">
          <p15:clr>
            <a:srgbClr val="F26B43"/>
          </p15:clr>
        </p15:guide>
        <p15:guide id="9" pos="7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EC19E66-B241-46E9-90E9-26B6B8D10309}"/>
              </a:ext>
            </a:extLst>
          </p:cNvPr>
          <p:cNvGraphicFramePr>
            <a:graphicFrameLocks noChangeAspect="1"/>
          </p:cNvGraphicFramePr>
          <p:nvPr userDrawn="1">
            <p:custDataLst>
              <p:tags r:id="rId6"/>
            </p:custDataLst>
            <p:extLst>
              <p:ext uri="{D42A27DB-BD31-4B8C-83A1-F6EECF244321}">
                <p14:modId xmlns:p14="http://schemas.microsoft.com/office/powerpoint/2010/main" val="2925001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3" imgH="476" progId="TCLayout.ActiveDocument.1">
                  <p:embed/>
                </p:oleObj>
              </mc:Choice>
              <mc:Fallback>
                <p:oleObj name="think-cell Slide" r:id="rId7" imgW="473" imgH="476" progId="TCLayout.ActiveDocument.1">
                  <p:embed/>
                  <p:pic>
                    <p:nvPicPr>
                      <p:cNvPr id="5" name="Object 4" hidden="1">
                        <a:extLst>
                          <a:ext uri="{FF2B5EF4-FFF2-40B4-BE49-F238E27FC236}">
                            <a16:creationId xmlns:a16="http://schemas.microsoft.com/office/drawing/2014/main" id="{EEC19E66-B241-46E9-90E9-26B6B8D103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Text Placeholder 2"/>
          <p:cNvSpPr>
            <a:spLocks noGrp="1"/>
          </p:cNvSpPr>
          <p:nvPr>
            <p:ph type="body" idx="1"/>
          </p:nvPr>
        </p:nvSpPr>
        <p:spPr>
          <a:xfrm>
            <a:off x="571500" y="1616149"/>
            <a:ext cx="10736966" cy="4149327"/>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3" name="Title Placeholder 22">
            <a:extLst>
              <a:ext uri="{FF2B5EF4-FFF2-40B4-BE49-F238E27FC236}">
                <a16:creationId xmlns:a16="http://schemas.microsoft.com/office/drawing/2014/main" id="{193F1B5F-B9CF-52ED-0FF0-99DF837F7AB8}"/>
              </a:ext>
            </a:extLst>
          </p:cNvPr>
          <p:cNvSpPr>
            <a:spLocks noGrp="1"/>
          </p:cNvSpPr>
          <p:nvPr>
            <p:ph type="title"/>
          </p:nvPr>
        </p:nvSpPr>
        <p:spPr>
          <a:xfrm>
            <a:off x="571499" y="571501"/>
            <a:ext cx="10736965" cy="569728"/>
          </a:xfrm>
          <a:prstGeom prst="rect">
            <a:avLst/>
          </a:prstGeom>
        </p:spPr>
        <p:txBody>
          <a:bodyPr vert="horz" lIns="91440" tIns="45720" rIns="91440" bIns="45720" rtlCol="0" anchor="b" anchorCtr="0">
            <a:normAutofit/>
          </a:bodyPr>
          <a:lstStyle/>
          <a:p>
            <a:r>
              <a:rPr lang="en-GB" dirty="0"/>
              <a:t>Click to edit Master title style</a:t>
            </a:r>
            <a:endParaRPr lang="en-US" dirty="0"/>
          </a:p>
        </p:txBody>
      </p:sp>
      <p:sp>
        <p:nvSpPr>
          <p:cNvPr id="11" name="Slide Number Placeholder 5">
            <a:extLst>
              <a:ext uri="{FF2B5EF4-FFF2-40B4-BE49-F238E27FC236}">
                <a16:creationId xmlns:a16="http://schemas.microsoft.com/office/drawing/2014/main" id="{69AF9D64-54D6-B237-15B8-440680078282}"/>
              </a:ext>
            </a:extLst>
          </p:cNvPr>
          <p:cNvSpPr>
            <a:spLocks noGrp="1"/>
          </p:cNvSpPr>
          <p:nvPr>
            <p:ph type="sldNum" sz="quarter" idx="4"/>
          </p:nvPr>
        </p:nvSpPr>
        <p:spPr>
          <a:xfrm>
            <a:off x="10394066" y="6287935"/>
            <a:ext cx="1472680" cy="365125"/>
          </a:xfrm>
          <a:prstGeom prst="rect">
            <a:avLst/>
          </a:prstGeom>
        </p:spPr>
        <p:txBody>
          <a:bodyPr vert="horz" lIns="91440" tIns="45720" rIns="91440" bIns="45720" rtlCol="0" anchor="ctr" anchorCtr="0"/>
          <a:lstStyle>
            <a:lvl1pPr algn="r">
              <a:defRPr sz="1000">
                <a:solidFill>
                  <a:schemeClr val="tx1"/>
                </a:solidFill>
              </a:defRPr>
            </a:lvl1pPr>
          </a:lstStyle>
          <a:p>
            <a:r>
              <a:rPr lang="en-US" dirty="0">
                <a:latin typeface="Helvetica" pitchFamily="2" charset="0"/>
              </a:rPr>
              <a:t> Alberto Lumbreras </a:t>
            </a:r>
            <a:r>
              <a:rPr lang="en-US" dirty="0"/>
              <a:t>| #</a:t>
            </a:r>
          </a:p>
        </p:txBody>
      </p:sp>
    </p:spTree>
    <p:extLst>
      <p:ext uri="{BB962C8B-B14F-4D97-AF65-F5344CB8AC3E}">
        <p14:creationId xmlns:p14="http://schemas.microsoft.com/office/powerpoint/2010/main" val="1141781241"/>
      </p:ext>
    </p:extLst>
  </p:cSld>
  <p:clrMap bg1="lt1" tx1="dk1" bg2="lt2" tx2="dk2" accent1="accent1" accent2="accent2" accent3="accent3" accent4="accent4" accent5="accent5" accent6="accent6" hlink="hlink" folHlink="folHlink"/>
  <p:sldLayoutIdLst>
    <p:sldLayoutId id="2147485359" r:id="rId1"/>
    <p:sldLayoutId id="2147485326" r:id="rId2"/>
    <p:sldLayoutId id="2147485327" r:id="rId3"/>
    <p:sldLayoutId id="2147485329" r:id="rId4"/>
  </p:sldLayoutIdLst>
  <p:hf hdr="0" ftr="0" dt="0"/>
  <p:txStyles>
    <p:title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p:titleStyle>
    <p:bodyStyle>
      <a:lvl1pPr marL="0" indent="0" algn="l" defTabSz="914377" rtl="0" eaLnBrk="1" latinLnBrk="0" hangingPunct="1">
        <a:lnSpc>
          <a:spcPct val="120000"/>
        </a:lnSpc>
        <a:spcBef>
          <a:spcPts val="600"/>
        </a:spcBef>
        <a:buFont typeface="Arial" panose="020B0604020202020204" pitchFamily="34" charset="0"/>
        <a:buNone/>
        <a:defRPr sz="215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8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8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8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8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pos="360">
          <p15:clr>
            <a:srgbClr val="F26B43"/>
          </p15:clr>
        </p15:guide>
        <p15:guide id="3" pos="7320">
          <p15:clr>
            <a:srgbClr val="F26B43"/>
          </p15:clr>
        </p15:guide>
        <p15:guide id="4" orient="horz" pos="3936">
          <p15:clr>
            <a:srgbClr val="F26B43"/>
          </p15:clr>
        </p15:guide>
        <p15:guide id="5" pos="3840">
          <p15:clr>
            <a:srgbClr val="F26B43"/>
          </p15:clr>
        </p15:guide>
        <p15:guide id="6" orient="horz" pos="2160">
          <p15:clr>
            <a:srgbClr val="F26B43"/>
          </p15:clr>
        </p15:guide>
        <p15:guide id="7" orient="horz" pos="3456">
          <p15:clr>
            <a:srgbClr val="F26B43"/>
          </p15:clr>
        </p15:guide>
        <p15:guide id="8" pos="648">
          <p15:clr>
            <a:srgbClr val="F26B43"/>
          </p15:clr>
        </p15:guide>
        <p15:guide id="9" pos="7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9858-3913-43D7-914A-24AA5A3BA640}"/>
              </a:ext>
            </a:extLst>
          </p:cNvPr>
          <p:cNvSpPr>
            <a:spLocks noGrp="1"/>
          </p:cNvSpPr>
          <p:nvPr>
            <p:ph type="title"/>
          </p:nvPr>
        </p:nvSpPr>
        <p:spPr>
          <a:xfrm>
            <a:off x="571500" y="280000"/>
            <a:ext cx="6353956" cy="2215991"/>
          </a:xfrm>
        </p:spPr>
        <p:txBody>
          <a:bodyPr/>
          <a:lstStyle/>
          <a:p>
            <a:pPr>
              <a:lnSpc>
                <a:spcPct val="100000"/>
              </a:lnSpc>
            </a:pPr>
            <a:r>
              <a:rPr lang="en-FR" sz="4800" b="0">
                <a:solidFill>
                  <a:schemeClr val="tx1"/>
                </a:solidFill>
                <a:latin typeface="Verdana" panose="020B0604030504040204" pitchFamily="34" charset="0"/>
                <a:ea typeface="Verdana" panose="020B0604030504040204" pitchFamily="34" charset="0"/>
                <a:cs typeface="Verdana" panose="020B0604030504040204" pitchFamily="34" charset="0"/>
              </a:rPr>
              <a:t>L</a:t>
            </a:r>
            <a:r>
              <a:rPr lang="en-FR" sz="4800" b="0">
                <a:solidFill>
                  <a:srgbClr val="C00000"/>
                </a:solidFill>
                <a:latin typeface="Verdana" panose="020B0604030504040204" pitchFamily="34" charset="0"/>
                <a:ea typeface="Verdana" panose="020B0604030504040204" pitchFamily="34" charset="0"/>
                <a:cs typeface="Verdana" panose="020B0604030504040204" pitchFamily="34" charset="0"/>
              </a:rPr>
              <a:t>arge</a:t>
            </a:r>
            <a:r>
              <a:rPr lang="en-FR" sz="4800" b="0">
                <a:latin typeface="Verdana" panose="020B0604030504040204" pitchFamily="34" charset="0"/>
                <a:ea typeface="Verdana" panose="020B0604030504040204" pitchFamily="34" charset="0"/>
                <a:cs typeface="Verdana" panose="020B0604030504040204" pitchFamily="34" charset="0"/>
              </a:rPr>
              <a:t> </a:t>
            </a:r>
            <a:br>
              <a:rPr lang="en-US" sz="4800" b="0" dirty="0">
                <a:latin typeface="Verdana" panose="020B0604030504040204" pitchFamily="34" charset="0"/>
                <a:ea typeface="Verdana" panose="020B0604030504040204" pitchFamily="34" charset="0"/>
                <a:cs typeface="Verdana" panose="020B0604030504040204" pitchFamily="34" charset="0"/>
              </a:rPr>
            </a:br>
            <a:r>
              <a:rPr lang="en-FR" sz="4800" b="0">
                <a:solidFill>
                  <a:schemeClr val="tx1"/>
                </a:solidFill>
                <a:latin typeface="Verdana" panose="020B0604030504040204" pitchFamily="34" charset="0"/>
                <a:ea typeface="Verdana" panose="020B0604030504040204" pitchFamily="34" charset="0"/>
                <a:cs typeface="Verdana" panose="020B0604030504040204" pitchFamily="34" charset="0"/>
              </a:rPr>
              <a:t>L</a:t>
            </a:r>
            <a:r>
              <a:rPr lang="en-FR" sz="4800" b="0">
                <a:solidFill>
                  <a:srgbClr val="C00000"/>
                </a:solidFill>
                <a:latin typeface="Verdana" panose="020B0604030504040204" pitchFamily="34" charset="0"/>
                <a:ea typeface="Verdana" panose="020B0604030504040204" pitchFamily="34" charset="0"/>
                <a:cs typeface="Verdana" panose="020B0604030504040204" pitchFamily="34" charset="0"/>
              </a:rPr>
              <a:t>anguage</a:t>
            </a:r>
            <a:r>
              <a:rPr lang="en-FR" sz="4800" b="0">
                <a:latin typeface="Verdana" panose="020B0604030504040204" pitchFamily="34" charset="0"/>
                <a:ea typeface="Verdana" panose="020B0604030504040204" pitchFamily="34" charset="0"/>
                <a:cs typeface="Verdana" panose="020B0604030504040204" pitchFamily="34" charset="0"/>
              </a:rPr>
              <a:t> </a:t>
            </a:r>
            <a:br>
              <a:rPr lang="en-US" sz="4800" b="0" dirty="0">
                <a:latin typeface="Verdana" panose="020B0604030504040204" pitchFamily="34" charset="0"/>
                <a:ea typeface="Verdana" panose="020B0604030504040204" pitchFamily="34" charset="0"/>
                <a:cs typeface="Verdana" panose="020B0604030504040204" pitchFamily="34" charset="0"/>
              </a:rPr>
            </a:br>
            <a:r>
              <a:rPr lang="en-FR" sz="4800" b="0">
                <a:solidFill>
                  <a:schemeClr val="tx1"/>
                </a:solidFill>
                <a:latin typeface="Verdana" panose="020B0604030504040204" pitchFamily="34" charset="0"/>
                <a:ea typeface="Verdana" panose="020B0604030504040204" pitchFamily="34" charset="0"/>
                <a:cs typeface="Verdana" panose="020B0604030504040204" pitchFamily="34" charset="0"/>
              </a:rPr>
              <a:t>M</a:t>
            </a:r>
            <a:r>
              <a:rPr lang="en-FR" sz="4800" b="0">
                <a:solidFill>
                  <a:srgbClr val="C00000"/>
                </a:solidFill>
                <a:latin typeface="Verdana" panose="020B0604030504040204" pitchFamily="34" charset="0"/>
                <a:ea typeface="Verdana" panose="020B0604030504040204" pitchFamily="34" charset="0"/>
                <a:cs typeface="Verdana" panose="020B0604030504040204" pitchFamily="34" charset="0"/>
              </a:rPr>
              <a:t>odels</a:t>
            </a:r>
            <a:endParaRPr lang="en-FR" sz="4800" b="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 Placeholder 2">
            <a:extLst>
              <a:ext uri="{FF2B5EF4-FFF2-40B4-BE49-F238E27FC236}">
                <a16:creationId xmlns:a16="http://schemas.microsoft.com/office/drawing/2014/main" id="{884ED16B-58E8-2E18-D3E2-3983B2F7AF9F}"/>
              </a:ext>
            </a:extLst>
          </p:cNvPr>
          <p:cNvSpPr>
            <a:spLocks noGrp="1"/>
          </p:cNvSpPr>
          <p:nvPr>
            <p:ph type="body" sz="quarter" idx="10"/>
          </p:nvPr>
        </p:nvSpPr>
        <p:spPr>
          <a:xfrm>
            <a:off x="571500" y="4217306"/>
            <a:ext cx="5307417" cy="438086"/>
          </a:xfrm>
        </p:spPr>
        <p:txBody>
          <a:bodyPr>
            <a:normAutofit/>
          </a:bodyPr>
          <a:lstStyle/>
          <a:p>
            <a:r>
              <a:rPr lang="en-US" sz="2300" dirty="0">
                <a:solidFill>
                  <a:schemeClr val="bg1">
                    <a:lumMod val="50000"/>
                  </a:schemeClr>
                </a:solidFill>
              </a:rPr>
              <a:t>AI </a:t>
            </a:r>
            <a:r>
              <a:rPr lang="en-FR" sz="2300">
                <a:solidFill>
                  <a:schemeClr val="bg1">
                    <a:lumMod val="50000"/>
                  </a:schemeClr>
                </a:solidFill>
              </a:rPr>
              <a:t>Researcher</a:t>
            </a:r>
          </a:p>
        </p:txBody>
      </p:sp>
      <p:sp>
        <p:nvSpPr>
          <p:cNvPr id="4" name="Text Placeholder 3">
            <a:extLst>
              <a:ext uri="{FF2B5EF4-FFF2-40B4-BE49-F238E27FC236}">
                <a16:creationId xmlns:a16="http://schemas.microsoft.com/office/drawing/2014/main" id="{D3838906-EC8B-806F-1306-E299B9A32494}"/>
              </a:ext>
            </a:extLst>
          </p:cNvPr>
          <p:cNvSpPr>
            <a:spLocks noGrp="1"/>
          </p:cNvSpPr>
          <p:nvPr>
            <p:ph type="body" sz="quarter" idx="12"/>
          </p:nvPr>
        </p:nvSpPr>
        <p:spPr>
          <a:xfrm>
            <a:off x="576556" y="3837481"/>
            <a:ext cx="5299588" cy="328483"/>
          </a:xfrm>
        </p:spPr>
        <p:txBody>
          <a:bodyPr/>
          <a:lstStyle/>
          <a:p>
            <a:r>
              <a:rPr lang="en-FR"/>
              <a:t>Alberto Lumbreras</a:t>
            </a:r>
          </a:p>
        </p:txBody>
      </p:sp>
      <p:sp>
        <p:nvSpPr>
          <p:cNvPr id="5" name="Text Placeholder 2">
            <a:extLst>
              <a:ext uri="{FF2B5EF4-FFF2-40B4-BE49-F238E27FC236}">
                <a16:creationId xmlns:a16="http://schemas.microsoft.com/office/drawing/2014/main" id="{B78E1F28-9469-EC71-1EC8-CAB1A06F577C}"/>
              </a:ext>
            </a:extLst>
          </p:cNvPr>
          <p:cNvSpPr txBox="1">
            <a:spLocks/>
          </p:cNvSpPr>
          <p:nvPr/>
        </p:nvSpPr>
        <p:spPr>
          <a:xfrm>
            <a:off x="571500" y="2744385"/>
            <a:ext cx="5524500" cy="455953"/>
          </a:xfrm>
          <a:prstGeom prst="rect">
            <a:avLst/>
          </a:prstGeom>
        </p:spPr>
        <p:txBody>
          <a:bodyPr vert="horz" lIns="0" tIns="0" rIns="0" bIns="0" rtlCol="0">
            <a:normAutofit/>
          </a:bodyPr>
          <a:lstStyle>
            <a:lvl1pPr marL="0" indent="0" algn="l" defTabSz="914377" rtl="0" eaLnBrk="1" latinLnBrk="0" hangingPunct="1">
              <a:lnSpc>
                <a:spcPct val="82000"/>
              </a:lnSpc>
              <a:spcBef>
                <a:spcPts val="600"/>
              </a:spcBef>
              <a:buFont typeface="Arial" panose="020B0604020202020204" pitchFamily="34" charset="0"/>
              <a:buNone/>
              <a:defRPr sz="2400" b="0" i="0" kern="1200">
                <a:solidFill>
                  <a:schemeClr val="tx1"/>
                </a:solidFill>
                <a:latin typeface="HurmeGeometricSans1 Regular" panose="020B0500020000000000" pitchFamily="34" charset="77"/>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Past (1980-2017)</a:t>
            </a:r>
            <a:r>
              <a:rPr lang="en-US" dirty="0"/>
              <a:t> and </a:t>
            </a:r>
            <a:r>
              <a:rPr lang="en-FR"/>
              <a:t>present (2017-2024)</a:t>
            </a:r>
            <a:endParaRPr lang="en-US" dirty="0"/>
          </a:p>
        </p:txBody>
      </p:sp>
      <p:sp>
        <p:nvSpPr>
          <p:cNvPr id="6" name="TextBox 5">
            <a:extLst>
              <a:ext uri="{FF2B5EF4-FFF2-40B4-BE49-F238E27FC236}">
                <a16:creationId xmlns:a16="http://schemas.microsoft.com/office/drawing/2014/main" id="{15B0C8A8-A360-D0E0-23DE-972CF4E92F27}"/>
              </a:ext>
            </a:extLst>
          </p:cNvPr>
          <p:cNvSpPr txBox="1"/>
          <p:nvPr/>
        </p:nvSpPr>
        <p:spPr>
          <a:xfrm>
            <a:off x="451831" y="4952290"/>
            <a:ext cx="3342080" cy="371897"/>
          </a:xfrm>
          <a:prstGeom prst="rect">
            <a:avLst/>
          </a:prstGeom>
          <a:noFill/>
        </p:spPr>
        <p:txBody>
          <a:bodyPr wrap="square" anchor="ctr">
            <a:spAutoFit/>
          </a:bodyPr>
          <a:lstStyle/>
          <a:p>
            <a:pPr>
              <a:lnSpc>
                <a:spcPct val="150000"/>
              </a:lnSpc>
            </a:pPr>
            <a:r>
              <a:rPr lang="en-US" sz="1400" dirty="0">
                <a:latin typeface="Verdana" panose="020B0604030504040204" pitchFamily="34" charset="0"/>
                <a:ea typeface="Verdana" panose="020B0604030504040204" pitchFamily="34" charset="0"/>
                <a:cs typeface="Verdana" panose="020B0604030504040204" pitchFamily="34" charset="0"/>
              </a:rPr>
              <a:t>www.albertolumbreras.net</a:t>
            </a:r>
          </a:p>
        </p:txBody>
      </p:sp>
      <p:pic>
        <p:nvPicPr>
          <p:cNvPr id="1030" name="Picture 6">
            <a:extLst>
              <a:ext uri="{FF2B5EF4-FFF2-40B4-BE49-F238E27FC236}">
                <a16:creationId xmlns:a16="http://schemas.microsoft.com/office/drawing/2014/main" id="{68E5F200-C9BD-226F-7349-C64787799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937" y="14990"/>
            <a:ext cx="4945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714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F17334-EF38-E91A-9FCC-470A7F198350}"/>
              </a:ext>
            </a:extLst>
          </p:cNvPr>
          <p:cNvSpPr>
            <a:spLocks noGrp="1"/>
          </p:cNvSpPr>
          <p:nvPr>
            <p:ph type="sldNum" sz="quarter" idx="29"/>
          </p:nvPr>
        </p:nvSpPr>
        <p:spPr/>
        <p:txBody>
          <a:bodyPr/>
          <a:lstStyle/>
          <a:p>
            <a:fld id="{3633D75A-BE2D-484B-925B-BF3693E8768D}" type="slidenum">
              <a:rPr lang="en-US" smtClean="0"/>
              <a:pPr/>
              <a:t>10</a:t>
            </a:fld>
            <a:endParaRPr lang="en-US" dirty="0"/>
          </a:p>
        </p:txBody>
      </p:sp>
      <p:sp>
        <p:nvSpPr>
          <p:cNvPr id="3" name="Title 1">
            <a:extLst>
              <a:ext uri="{FF2B5EF4-FFF2-40B4-BE49-F238E27FC236}">
                <a16:creationId xmlns:a16="http://schemas.microsoft.com/office/drawing/2014/main" id="{93457764-DBF2-5535-1330-94B1C5B44AFF}"/>
              </a:ext>
            </a:extLst>
          </p:cNvPr>
          <p:cNvSpPr txBox="1">
            <a:spLocks/>
          </p:cNvSpPr>
          <p:nvPr/>
        </p:nvSpPr>
        <p:spPr>
          <a:xfrm>
            <a:off x="1029775" y="571751"/>
            <a:ext cx="10134599" cy="456437"/>
          </a:xfrm>
          <a:prstGeom prst="rect">
            <a:avLst/>
          </a:prstGeom>
        </p:spPr>
        <p:txBody>
          <a:bodyPr>
            <a:normAutofit fontScale="825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Emerging properties, towards generative multi-task models</a:t>
            </a:r>
          </a:p>
        </p:txBody>
      </p:sp>
      <p:pic>
        <p:nvPicPr>
          <p:cNvPr id="4" name="Picture 2">
            <a:extLst>
              <a:ext uri="{FF2B5EF4-FFF2-40B4-BE49-F238E27FC236}">
                <a16:creationId xmlns:a16="http://schemas.microsoft.com/office/drawing/2014/main" id="{72331569-E478-2F18-6594-07B45D029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469" y="1382233"/>
            <a:ext cx="8213725" cy="545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74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0C9BB-BF96-D5DB-D7B0-63CFCE923A26}"/>
              </a:ext>
            </a:extLst>
          </p:cNvPr>
          <p:cNvSpPr>
            <a:spLocks noGrp="1"/>
          </p:cNvSpPr>
          <p:nvPr>
            <p:ph type="sldNum" sz="quarter" idx="29"/>
          </p:nvPr>
        </p:nvSpPr>
        <p:spPr/>
        <p:txBody>
          <a:bodyPr/>
          <a:lstStyle/>
          <a:p>
            <a:fld id="{3633D75A-BE2D-484B-925B-BF3693E8768D}" type="slidenum">
              <a:rPr lang="en-US" smtClean="0"/>
              <a:pPr/>
              <a:t>11</a:t>
            </a:fld>
            <a:endParaRPr lang="en-US" dirty="0">
              <a:latin typeface="Helvetica" pitchFamily="2" charset="0"/>
            </a:endParaRPr>
          </a:p>
        </p:txBody>
      </p:sp>
      <p:sp>
        <p:nvSpPr>
          <p:cNvPr id="3" name="Title 1">
            <a:extLst>
              <a:ext uri="{FF2B5EF4-FFF2-40B4-BE49-F238E27FC236}">
                <a16:creationId xmlns:a16="http://schemas.microsoft.com/office/drawing/2014/main" id="{A82FFEE3-7F24-BA4A-6867-300974F217A1}"/>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A timeline of (some) large language models (decoders)</a:t>
            </a:r>
          </a:p>
        </p:txBody>
      </p:sp>
      <p:cxnSp>
        <p:nvCxnSpPr>
          <p:cNvPr id="4" name="Straight Arrow Connector 3">
            <a:extLst>
              <a:ext uri="{FF2B5EF4-FFF2-40B4-BE49-F238E27FC236}">
                <a16:creationId xmlns:a16="http://schemas.microsoft.com/office/drawing/2014/main" id="{0D45FA89-4292-F11C-5658-46A02565FB72}"/>
              </a:ext>
            </a:extLst>
          </p:cNvPr>
          <p:cNvCxnSpPr>
            <a:cxnSpLocks/>
          </p:cNvCxnSpPr>
          <p:nvPr/>
        </p:nvCxnSpPr>
        <p:spPr>
          <a:xfrm>
            <a:off x="1028701" y="1661375"/>
            <a:ext cx="0" cy="4881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7A701D4-DB3D-6303-7AC7-330C120853AA}"/>
              </a:ext>
            </a:extLst>
          </p:cNvPr>
          <p:cNvSpPr/>
          <p:nvPr/>
        </p:nvSpPr>
        <p:spPr>
          <a:xfrm>
            <a:off x="925429" y="2467594"/>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Text Placeholder 3">
            <a:extLst>
              <a:ext uri="{FF2B5EF4-FFF2-40B4-BE49-F238E27FC236}">
                <a16:creationId xmlns:a16="http://schemas.microsoft.com/office/drawing/2014/main" id="{4555F83C-5E9A-101E-5593-6AC364FBC193}"/>
              </a:ext>
            </a:extLst>
          </p:cNvPr>
          <p:cNvSpPr txBox="1">
            <a:spLocks/>
          </p:cNvSpPr>
          <p:nvPr/>
        </p:nvSpPr>
        <p:spPr>
          <a:xfrm>
            <a:off x="1273882" y="2357426"/>
            <a:ext cx="2486722"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2020. GPT-3</a:t>
            </a:r>
          </a:p>
        </p:txBody>
      </p:sp>
      <p:sp>
        <p:nvSpPr>
          <p:cNvPr id="7" name="Oval 6">
            <a:extLst>
              <a:ext uri="{FF2B5EF4-FFF2-40B4-BE49-F238E27FC236}">
                <a16:creationId xmlns:a16="http://schemas.microsoft.com/office/drawing/2014/main" id="{98883EDC-96F6-434A-54FC-9A13CB8A565E}"/>
              </a:ext>
            </a:extLst>
          </p:cNvPr>
          <p:cNvSpPr/>
          <p:nvPr/>
        </p:nvSpPr>
        <p:spPr>
          <a:xfrm>
            <a:off x="925429" y="1675392"/>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Text Placeholder 3">
            <a:extLst>
              <a:ext uri="{FF2B5EF4-FFF2-40B4-BE49-F238E27FC236}">
                <a16:creationId xmlns:a16="http://schemas.microsoft.com/office/drawing/2014/main" id="{15F809B6-DEFA-61BB-BB13-689715AF1562}"/>
              </a:ext>
            </a:extLst>
          </p:cNvPr>
          <p:cNvSpPr txBox="1">
            <a:spLocks/>
          </p:cNvSpPr>
          <p:nvPr/>
        </p:nvSpPr>
        <p:spPr>
          <a:xfrm>
            <a:off x="1273881" y="1546944"/>
            <a:ext cx="5023883"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2019. GPT-2</a:t>
            </a:r>
          </a:p>
        </p:txBody>
      </p:sp>
      <p:sp>
        <p:nvSpPr>
          <p:cNvPr id="9" name="TextBox 8">
            <a:extLst>
              <a:ext uri="{FF2B5EF4-FFF2-40B4-BE49-F238E27FC236}">
                <a16:creationId xmlns:a16="http://schemas.microsoft.com/office/drawing/2014/main" id="{DBF697F0-BE47-A828-7400-91766F15A817}"/>
              </a:ext>
            </a:extLst>
          </p:cNvPr>
          <p:cNvSpPr txBox="1"/>
          <p:nvPr/>
        </p:nvSpPr>
        <p:spPr>
          <a:xfrm>
            <a:off x="1283248" y="1969578"/>
            <a:ext cx="9983323" cy="276999"/>
          </a:xfrm>
          <a:prstGeom prst="rect">
            <a:avLst/>
          </a:prstGeom>
          <a:noFill/>
        </p:spPr>
        <p:txBody>
          <a:bodyPr wrap="square">
            <a:spAutoFit/>
          </a:bodyPr>
          <a:lstStyle/>
          <a:p>
            <a:r>
              <a:rPr lang="en-GB" sz="1200" dirty="0"/>
              <a:t>Radford et al (2019) Language Models are </a:t>
            </a:r>
            <a:r>
              <a:rPr lang="en-GB" sz="1200" b="1" dirty="0">
                <a:solidFill>
                  <a:srgbClr val="00B050"/>
                </a:solidFill>
              </a:rPr>
              <a:t>Unsupervised Multitask Learners</a:t>
            </a:r>
            <a:r>
              <a:rPr lang="en-GB" sz="1200" dirty="0"/>
              <a:t>”. </a:t>
            </a:r>
            <a:r>
              <a:rPr lang="en-GB" sz="1200" i="1" dirty="0"/>
              <a:t>Tech report</a:t>
            </a:r>
            <a:endParaRPr lang="en-FR" sz="1200" i="1"/>
          </a:p>
        </p:txBody>
      </p:sp>
      <p:sp>
        <p:nvSpPr>
          <p:cNvPr id="10" name="Rounded Rectangle 9">
            <a:extLst>
              <a:ext uri="{FF2B5EF4-FFF2-40B4-BE49-F238E27FC236}">
                <a16:creationId xmlns:a16="http://schemas.microsoft.com/office/drawing/2014/main" id="{13775DBA-4B30-2248-CFCB-A43904968169}"/>
              </a:ext>
            </a:extLst>
          </p:cNvPr>
          <p:cNvSpPr/>
          <p:nvPr/>
        </p:nvSpPr>
        <p:spPr>
          <a:xfrm>
            <a:off x="8445038" y="1694234"/>
            <a:ext cx="1545111"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t>1.5B params</a:t>
            </a:r>
          </a:p>
        </p:txBody>
      </p:sp>
      <p:sp>
        <p:nvSpPr>
          <p:cNvPr id="11" name="Rounded Rectangle 10">
            <a:extLst>
              <a:ext uri="{FF2B5EF4-FFF2-40B4-BE49-F238E27FC236}">
                <a16:creationId xmlns:a16="http://schemas.microsoft.com/office/drawing/2014/main" id="{E93CF140-E882-2FA5-7F6B-D4EB3F27A09B}"/>
              </a:ext>
            </a:extLst>
          </p:cNvPr>
          <p:cNvSpPr/>
          <p:nvPr/>
        </p:nvSpPr>
        <p:spPr>
          <a:xfrm>
            <a:off x="10255357" y="1696223"/>
            <a:ext cx="1754664"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t>40GB of text</a:t>
            </a:r>
          </a:p>
        </p:txBody>
      </p:sp>
      <p:sp>
        <p:nvSpPr>
          <p:cNvPr id="12" name="Rounded Rectangle 11">
            <a:extLst>
              <a:ext uri="{FF2B5EF4-FFF2-40B4-BE49-F238E27FC236}">
                <a16:creationId xmlns:a16="http://schemas.microsoft.com/office/drawing/2014/main" id="{68225FBB-FC0B-4949-30DE-46894599A99C}"/>
              </a:ext>
            </a:extLst>
          </p:cNvPr>
          <p:cNvSpPr/>
          <p:nvPr/>
        </p:nvSpPr>
        <p:spPr>
          <a:xfrm>
            <a:off x="8431398" y="2535192"/>
            <a:ext cx="1545111"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t>175B params</a:t>
            </a:r>
          </a:p>
        </p:txBody>
      </p:sp>
      <p:sp>
        <p:nvSpPr>
          <p:cNvPr id="13" name="Rounded Rectangle 12">
            <a:extLst>
              <a:ext uri="{FF2B5EF4-FFF2-40B4-BE49-F238E27FC236}">
                <a16:creationId xmlns:a16="http://schemas.microsoft.com/office/drawing/2014/main" id="{2D35A1A6-B0AA-CE48-BCA6-D9F65B409123}"/>
              </a:ext>
            </a:extLst>
          </p:cNvPr>
          <p:cNvSpPr/>
          <p:nvPr/>
        </p:nvSpPr>
        <p:spPr>
          <a:xfrm>
            <a:off x="10241716" y="2535192"/>
            <a:ext cx="1754663"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t>570GB of text</a:t>
            </a:r>
          </a:p>
        </p:txBody>
      </p:sp>
      <p:sp>
        <p:nvSpPr>
          <p:cNvPr id="14" name="TextBox 13">
            <a:extLst>
              <a:ext uri="{FF2B5EF4-FFF2-40B4-BE49-F238E27FC236}">
                <a16:creationId xmlns:a16="http://schemas.microsoft.com/office/drawing/2014/main" id="{1F764010-D91D-5AE6-5F1F-B2FFD2317B58}"/>
              </a:ext>
            </a:extLst>
          </p:cNvPr>
          <p:cNvSpPr txBox="1"/>
          <p:nvPr/>
        </p:nvSpPr>
        <p:spPr>
          <a:xfrm>
            <a:off x="1309186" y="2760873"/>
            <a:ext cx="7357142" cy="276999"/>
          </a:xfrm>
          <a:prstGeom prst="rect">
            <a:avLst/>
          </a:prstGeom>
          <a:noFill/>
        </p:spPr>
        <p:txBody>
          <a:bodyPr wrap="square">
            <a:spAutoFit/>
          </a:bodyPr>
          <a:lstStyle/>
          <a:p>
            <a:r>
              <a:rPr lang="en-GB" sz="1200" dirty="0">
                <a:effectLst/>
              </a:rPr>
              <a:t>Brown,…,Radford, Sutskever</a:t>
            </a:r>
            <a:r>
              <a:rPr lang="en-GB" sz="1200" dirty="0"/>
              <a:t>, Amodei</a:t>
            </a:r>
            <a:r>
              <a:rPr lang="en-GB" sz="1200" dirty="0">
                <a:effectLst/>
              </a:rPr>
              <a:t>. (2020). “Language Models Are </a:t>
            </a:r>
            <a:r>
              <a:rPr lang="en-GB" sz="1200" b="1" dirty="0">
                <a:solidFill>
                  <a:srgbClr val="00B050"/>
                </a:solidFill>
                <a:effectLst/>
              </a:rPr>
              <a:t>Few-Shot Learners</a:t>
            </a:r>
            <a:r>
              <a:rPr lang="en-GB" sz="1200" dirty="0">
                <a:effectLst/>
              </a:rPr>
              <a:t>”. </a:t>
            </a:r>
            <a:r>
              <a:rPr lang="en-GB" sz="1200" i="1" dirty="0">
                <a:effectLst/>
              </a:rPr>
              <a:t>NeurIPS</a:t>
            </a:r>
          </a:p>
        </p:txBody>
      </p:sp>
      <p:sp>
        <p:nvSpPr>
          <p:cNvPr id="15" name="Oval 14">
            <a:extLst>
              <a:ext uri="{FF2B5EF4-FFF2-40B4-BE49-F238E27FC236}">
                <a16:creationId xmlns:a16="http://schemas.microsoft.com/office/drawing/2014/main" id="{FB87147E-F217-3B84-7F13-6736014747AE}"/>
              </a:ext>
            </a:extLst>
          </p:cNvPr>
          <p:cNvSpPr/>
          <p:nvPr/>
        </p:nvSpPr>
        <p:spPr>
          <a:xfrm>
            <a:off x="898133" y="3271200"/>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Text Placeholder 3">
            <a:extLst>
              <a:ext uri="{FF2B5EF4-FFF2-40B4-BE49-F238E27FC236}">
                <a16:creationId xmlns:a16="http://schemas.microsoft.com/office/drawing/2014/main" id="{FEDD0939-D61C-A328-4697-3410EDDE0BEA}"/>
              </a:ext>
            </a:extLst>
          </p:cNvPr>
          <p:cNvSpPr txBox="1">
            <a:spLocks/>
          </p:cNvSpPr>
          <p:nvPr/>
        </p:nvSpPr>
        <p:spPr>
          <a:xfrm>
            <a:off x="1246585" y="3161032"/>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2023. GPT-3/ChatGPT</a:t>
            </a:r>
          </a:p>
        </p:txBody>
      </p:sp>
      <p:sp>
        <p:nvSpPr>
          <p:cNvPr id="17" name="Oval 16">
            <a:extLst>
              <a:ext uri="{FF2B5EF4-FFF2-40B4-BE49-F238E27FC236}">
                <a16:creationId xmlns:a16="http://schemas.microsoft.com/office/drawing/2014/main" id="{E9759778-FF97-84B9-D382-A10E8F95E606}"/>
              </a:ext>
            </a:extLst>
          </p:cNvPr>
          <p:cNvSpPr/>
          <p:nvPr/>
        </p:nvSpPr>
        <p:spPr>
          <a:xfrm>
            <a:off x="919250" y="4080711"/>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Text Placeholder 3">
            <a:extLst>
              <a:ext uri="{FF2B5EF4-FFF2-40B4-BE49-F238E27FC236}">
                <a16:creationId xmlns:a16="http://schemas.microsoft.com/office/drawing/2014/main" id="{F3C27BC9-3A44-5382-BC49-69DB1B0DC854}"/>
              </a:ext>
            </a:extLst>
          </p:cNvPr>
          <p:cNvSpPr txBox="1">
            <a:spLocks/>
          </p:cNvSpPr>
          <p:nvPr/>
        </p:nvSpPr>
        <p:spPr>
          <a:xfrm>
            <a:off x="1267702" y="3970543"/>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2023. LLaMA2</a:t>
            </a:r>
          </a:p>
        </p:txBody>
      </p:sp>
      <p:sp>
        <p:nvSpPr>
          <p:cNvPr id="19" name="TextBox 18">
            <a:extLst>
              <a:ext uri="{FF2B5EF4-FFF2-40B4-BE49-F238E27FC236}">
                <a16:creationId xmlns:a16="http://schemas.microsoft.com/office/drawing/2014/main" id="{20EF4235-D3BE-30B9-DDBD-41F3D99DB67F}"/>
              </a:ext>
            </a:extLst>
          </p:cNvPr>
          <p:cNvSpPr txBox="1"/>
          <p:nvPr/>
        </p:nvSpPr>
        <p:spPr>
          <a:xfrm>
            <a:off x="1303006" y="4373990"/>
            <a:ext cx="7472502" cy="276999"/>
          </a:xfrm>
          <a:prstGeom prst="rect">
            <a:avLst/>
          </a:prstGeom>
          <a:noFill/>
        </p:spPr>
        <p:txBody>
          <a:bodyPr wrap="square">
            <a:spAutoFit/>
          </a:bodyPr>
          <a:lstStyle/>
          <a:p>
            <a:r>
              <a:rPr lang="en-GB" sz="1200" dirty="0">
                <a:solidFill>
                  <a:schemeClr val="bg1">
                    <a:lumMod val="75000"/>
                  </a:schemeClr>
                </a:solidFill>
                <a:effectLst/>
              </a:rPr>
              <a:t>Touvron, Scialom, et al (2023). “Llama 2: </a:t>
            </a:r>
            <a:r>
              <a:rPr lang="en-GB" sz="1200" b="1" dirty="0">
                <a:solidFill>
                  <a:schemeClr val="bg1">
                    <a:lumMod val="75000"/>
                  </a:schemeClr>
                </a:solidFill>
                <a:effectLst/>
              </a:rPr>
              <a:t>Open</a:t>
            </a:r>
            <a:r>
              <a:rPr lang="en-GB" sz="1200" dirty="0">
                <a:solidFill>
                  <a:schemeClr val="bg1">
                    <a:lumMod val="75000"/>
                  </a:schemeClr>
                </a:solidFill>
                <a:effectLst/>
              </a:rPr>
              <a:t> Foundation and Fine-Tuned Chat Models”. </a:t>
            </a:r>
            <a:r>
              <a:rPr lang="en-GB" sz="1200" i="1" dirty="0">
                <a:solidFill>
                  <a:schemeClr val="bg1">
                    <a:lumMod val="75000"/>
                  </a:schemeClr>
                </a:solidFill>
                <a:effectLst/>
              </a:rPr>
              <a:t>Tech report.</a:t>
            </a:r>
          </a:p>
        </p:txBody>
      </p:sp>
      <p:sp>
        <p:nvSpPr>
          <p:cNvPr id="20" name="Oval 19">
            <a:extLst>
              <a:ext uri="{FF2B5EF4-FFF2-40B4-BE49-F238E27FC236}">
                <a16:creationId xmlns:a16="http://schemas.microsoft.com/office/drawing/2014/main" id="{33E7DA2D-E878-F0F7-E2C8-76519A07306D}"/>
              </a:ext>
            </a:extLst>
          </p:cNvPr>
          <p:cNvSpPr/>
          <p:nvPr/>
        </p:nvSpPr>
        <p:spPr>
          <a:xfrm>
            <a:off x="883944" y="4837695"/>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1" name="Text Placeholder 3">
            <a:extLst>
              <a:ext uri="{FF2B5EF4-FFF2-40B4-BE49-F238E27FC236}">
                <a16:creationId xmlns:a16="http://schemas.microsoft.com/office/drawing/2014/main" id="{B752413B-E32B-16EE-3AF8-485C2F04F836}"/>
              </a:ext>
            </a:extLst>
          </p:cNvPr>
          <p:cNvSpPr txBox="1">
            <a:spLocks/>
          </p:cNvSpPr>
          <p:nvPr/>
        </p:nvSpPr>
        <p:spPr>
          <a:xfrm>
            <a:off x="1232396" y="4727527"/>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2023. Mistral</a:t>
            </a:r>
          </a:p>
        </p:txBody>
      </p:sp>
      <p:sp>
        <p:nvSpPr>
          <p:cNvPr id="22" name="TextBox 21">
            <a:extLst>
              <a:ext uri="{FF2B5EF4-FFF2-40B4-BE49-F238E27FC236}">
                <a16:creationId xmlns:a16="http://schemas.microsoft.com/office/drawing/2014/main" id="{5BBC53A4-F01C-C232-64CC-ADDB039C5F0B}"/>
              </a:ext>
            </a:extLst>
          </p:cNvPr>
          <p:cNvSpPr txBox="1"/>
          <p:nvPr/>
        </p:nvSpPr>
        <p:spPr>
          <a:xfrm>
            <a:off x="1267702" y="5130974"/>
            <a:ext cx="5393194" cy="280688"/>
          </a:xfrm>
          <a:prstGeom prst="rect">
            <a:avLst/>
          </a:prstGeom>
          <a:noFill/>
        </p:spPr>
        <p:txBody>
          <a:bodyPr wrap="square">
            <a:spAutoFit/>
          </a:bodyPr>
          <a:lstStyle/>
          <a:p>
            <a:r>
              <a:rPr lang="en-GB" sz="1200" dirty="0">
                <a:solidFill>
                  <a:schemeClr val="bg1">
                    <a:lumMod val="75000"/>
                  </a:schemeClr>
                </a:solidFill>
              </a:rPr>
              <a:t>Lample</a:t>
            </a:r>
            <a:r>
              <a:rPr lang="en-GB" sz="1200" dirty="0">
                <a:solidFill>
                  <a:schemeClr val="bg1">
                    <a:lumMod val="75000"/>
                  </a:schemeClr>
                </a:solidFill>
                <a:effectLst/>
              </a:rPr>
              <a:t> et al. (2023). “Mistral </a:t>
            </a:r>
            <a:r>
              <a:rPr lang="en-GB" sz="1200" b="1" dirty="0">
                <a:solidFill>
                  <a:schemeClr val="bg1">
                    <a:lumMod val="75000"/>
                  </a:schemeClr>
                </a:solidFill>
                <a:effectLst/>
              </a:rPr>
              <a:t>7B</a:t>
            </a:r>
            <a:r>
              <a:rPr lang="en-GB" sz="1200" dirty="0">
                <a:solidFill>
                  <a:schemeClr val="bg1">
                    <a:lumMod val="75000"/>
                  </a:schemeClr>
                </a:solidFill>
                <a:effectLst/>
              </a:rPr>
              <a:t>.” </a:t>
            </a:r>
            <a:r>
              <a:rPr lang="en-GB" sz="1200" i="1" dirty="0">
                <a:solidFill>
                  <a:schemeClr val="bg1">
                    <a:lumMod val="75000"/>
                  </a:schemeClr>
                </a:solidFill>
                <a:effectLst/>
              </a:rPr>
              <a:t>Tech report.</a:t>
            </a:r>
          </a:p>
        </p:txBody>
      </p:sp>
      <p:sp>
        <p:nvSpPr>
          <p:cNvPr id="23" name="TextBox 22">
            <a:extLst>
              <a:ext uri="{FF2B5EF4-FFF2-40B4-BE49-F238E27FC236}">
                <a16:creationId xmlns:a16="http://schemas.microsoft.com/office/drawing/2014/main" id="{32CC0FDA-7691-E36D-B884-7CD74FB535B0}"/>
              </a:ext>
            </a:extLst>
          </p:cNvPr>
          <p:cNvSpPr txBox="1"/>
          <p:nvPr/>
        </p:nvSpPr>
        <p:spPr>
          <a:xfrm>
            <a:off x="1295541" y="3617469"/>
            <a:ext cx="10583838" cy="276999"/>
          </a:xfrm>
          <a:prstGeom prst="rect">
            <a:avLst/>
          </a:prstGeom>
          <a:noFill/>
        </p:spPr>
        <p:txBody>
          <a:bodyPr wrap="square">
            <a:spAutoFit/>
          </a:bodyPr>
          <a:lstStyle/>
          <a:p>
            <a:r>
              <a:rPr lang="en-GB" sz="1200" dirty="0">
                <a:solidFill>
                  <a:schemeClr val="bg1">
                    <a:lumMod val="75000"/>
                  </a:schemeClr>
                </a:solidFill>
                <a:effectLst/>
              </a:rPr>
              <a:t>Ouyang, et al. (2022). “Training Language Models to </a:t>
            </a:r>
            <a:r>
              <a:rPr lang="en-GB" sz="1200" b="1" dirty="0">
                <a:solidFill>
                  <a:schemeClr val="bg1">
                    <a:lumMod val="75000"/>
                  </a:schemeClr>
                </a:solidFill>
                <a:effectLst/>
              </a:rPr>
              <a:t>Follow Instructions </a:t>
            </a:r>
            <a:r>
              <a:rPr lang="en-GB" sz="1200" dirty="0">
                <a:solidFill>
                  <a:schemeClr val="bg1">
                    <a:lumMod val="75000"/>
                  </a:schemeClr>
                </a:solidFill>
                <a:effectLst/>
              </a:rPr>
              <a:t>with Human Feedback.” NeurIPS [InstructGPT</a:t>
            </a:r>
            <a:r>
              <a:rPr lang="en-GB" sz="1200" dirty="0">
                <a:solidFill>
                  <a:schemeClr val="bg1">
                    <a:lumMod val="75000"/>
                  </a:schemeClr>
                </a:solidFill>
              </a:rPr>
              <a:t>]</a:t>
            </a:r>
            <a:endParaRPr lang="en-GB" sz="1200" dirty="0">
              <a:solidFill>
                <a:schemeClr val="bg1">
                  <a:lumMod val="75000"/>
                </a:schemeClr>
              </a:solidFill>
              <a:effectLst/>
            </a:endParaRPr>
          </a:p>
        </p:txBody>
      </p:sp>
      <p:cxnSp>
        <p:nvCxnSpPr>
          <p:cNvPr id="24" name="Straight Connector 23">
            <a:extLst>
              <a:ext uri="{FF2B5EF4-FFF2-40B4-BE49-F238E27FC236}">
                <a16:creationId xmlns:a16="http://schemas.microsoft.com/office/drawing/2014/main" id="{897A1CBD-5634-A5B6-83FB-09F3F5B44B8B}"/>
              </a:ext>
            </a:extLst>
          </p:cNvPr>
          <p:cNvCxnSpPr>
            <a:cxnSpLocks/>
          </p:cNvCxnSpPr>
          <p:nvPr/>
        </p:nvCxnSpPr>
        <p:spPr>
          <a:xfrm>
            <a:off x="1028701" y="2357426"/>
            <a:ext cx="111632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67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92E89A-E150-54CD-63A7-BDBFEF368000}"/>
              </a:ext>
            </a:extLst>
          </p:cNvPr>
          <p:cNvSpPr>
            <a:spLocks noGrp="1"/>
          </p:cNvSpPr>
          <p:nvPr>
            <p:ph type="sldNum" sz="quarter" idx="29"/>
          </p:nvPr>
        </p:nvSpPr>
        <p:spPr/>
        <p:txBody>
          <a:bodyPr/>
          <a:lstStyle/>
          <a:p>
            <a:fld id="{3633D75A-BE2D-484B-925B-BF3693E8768D}" type="slidenum">
              <a:rPr lang="en-US" smtClean="0"/>
              <a:pPr/>
              <a:t>12</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86B3513E-B13D-A87D-CECF-F210798890EA}"/>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GPT-2: Zero-shot prompting</a:t>
            </a:r>
          </a:p>
        </p:txBody>
      </p:sp>
      <p:sp>
        <p:nvSpPr>
          <p:cNvPr id="4" name="Text Placeholder 2">
            <a:extLst>
              <a:ext uri="{FF2B5EF4-FFF2-40B4-BE49-F238E27FC236}">
                <a16:creationId xmlns:a16="http://schemas.microsoft.com/office/drawing/2014/main" id="{4FD5AA2B-C1F8-A8FF-0C8F-8FA44146F5C2}"/>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Creative use of prompts for </a:t>
            </a:r>
            <a:r>
              <a:rPr lang="en-GB" dirty="0"/>
              <a:t>s</a:t>
            </a:r>
            <a:r>
              <a:rPr lang="en-FR"/>
              <a:t>ummarizatiom, translation, Q&amp;A…</a:t>
            </a:r>
          </a:p>
        </p:txBody>
      </p:sp>
      <p:sp>
        <p:nvSpPr>
          <p:cNvPr id="5" name="Rounded Rectangle 4">
            <a:extLst>
              <a:ext uri="{FF2B5EF4-FFF2-40B4-BE49-F238E27FC236}">
                <a16:creationId xmlns:a16="http://schemas.microsoft.com/office/drawing/2014/main" id="{77FF5B33-D0C6-2AB8-1888-A9BA1319963B}"/>
              </a:ext>
            </a:extLst>
          </p:cNvPr>
          <p:cNvSpPr/>
          <p:nvPr/>
        </p:nvSpPr>
        <p:spPr>
          <a:xfrm>
            <a:off x="1028701" y="1837017"/>
            <a:ext cx="6293689" cy="3293567"/>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 name="Rounded Rectangle 5">
            <a:extLst>
              <a:ext uri="{FF2B5EF4-FFF2-40B4-BE49-F238E27FC236}">
                <a16:creationId xmlns:a16="http://schemas.microsoft.com/office/drawing/2014/main" id="{6D5102A5-30F6-3AD9-9FFB-45E53E46EF05}"/>
              </a:ext>
            </a:extLst>
          </p:cNvPr>
          <p:cNvSpPr/>
          <p:nvPr/>
        </p:nvSpPr>
        <p:spPr>
          <a:xfrm>
            <a:off x="1238909" y="1659994"/>
            <a:ext cx="1292771" cy="354045"/>
          </a:xfrm>
          <a:prstGeom prst="roundRect">
            <a:avLst>
              <a:gd name="adj" fmla="val 34884"/>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200" b="1"/>
              <a:t>Model Input</a:t>
            </a:r>
          </a:p>
        </p:txBody>
      </p:sp>
      <p:sp>
        <p:nvSpPr>
          <p:cNvPr id="7" name="Text Placeholder 3">
            <a:extLst>
              <a:ext uri="{FF2B5EF4-FFF2-40B4-BE49-F238E27FC236}">
                <a16:creationId xmlns:a16="http://schemas.microsoft.com/office/drawing/2014/main" id="{3CD15971-B55E-6098-C6FA-245330B37C09}"/>
              </a:ext>
            </a:extLst>
          </p:cNvPr>
          <p:cNvSpPr txBox="1">
            <a:spLocks/>
          </p:cNvSpPr>
          <p:nvPr/>
        </p:nvSpPr>
        <p:spPr>
          <a:xfrm>
            <a:off x="1238909" y="2002663"/>
            <a:ext cx="5718939" cy="3094854"/>
          </a:xfrm>
          <a:prstGeom prst="rect">
            <a:avLst/>
          </a:prstGeom>
        </p:spPr>
        <p:txBody>
          <a:bodyPr>
            <a:normAutofit fontScale="62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latin typeface="Inter"/>
              </a:rPr>
              <a:t>Taming Transformers.</a:t>
            </a:r>
            <a:br>
              <a:rPr lang="en-GB" dirty="0">
                <a:latin typeface="Inter"/>
              </a:rPr>
            </a:br>
            <a:br>
              <a:rPr lang="en-GB" dirty="0"/>
            </a:br>
            <a:r>
              <a:rPr lang="en-GB" dirty="0">
                <a:solidFill>
                  <a:srgbClr val="374151"/>
                </a:solidFill>
                <a:latin typeface="Inter"/>
              </a:rPr>
              <a:t>The transformer architecture is astonishingly powerful but notoriously slow. Researchers have developed numerous tweaks to accelerate it — enough to warrant a look at how these alternatives work, their strengths, and their weaknesses. The attention mechanism in the original transformer places a huge burden on computation and memory; O(n</a:t>
            </a:r>
            <a:r>
              <a:rPr lang="en-GB" baseline="30000" dirty="0">
                <a:solidFill>
                  <a:srgbClr val="374151"/>
                </a:solidFill>
                <a:latin typeface="Inter"/>
              </a:rPr>
              <a:t>2</a:t>
            </a:r>
            <a:r>
              <a:rPr lang="en-GB" dirty="0">
                <a:solidFill>
                  <a:srgbClr val="374151"/>
                </a:solidFill>
                <a:latin typeface="Inter"/>
              </a:rPr>
              <a:t>) cost where n is the length of the input sequence. As a transformer processes each token (often a word or pixel) in an input sequence, it concurrently processes — or “attends” to — every other token</a:t>
            </a:r>
            <a:br>
              <a:rPr lang="en-GB" dirty="0">
                <a:solidFill>
                  <a:srgbClr val="374151"/>
                </a:solidFill>
                <a:latin typeface="Inter"/>
              </a:rPr>
            </a:br>
            <a:r>
              <a:rPr lang="en-GB" dirty="0">
                <a:solidFill>
                  <a:srgbClr val="374151"/>
                </a:solidFill>
                <a:latin typeface="Inter"/>
              </a:rPr>
              <a:t>[…]</a:t>
            </a:r>
            <a:endParaRPr lang="en-GB" b="1" dirty="0">
              <a:latin typeface="Inter"/>
            </a:endParaRPr>
          </a:p>
          <a:p>
            <a:r>
              <a:rPr lang="en-FR"/>
              <a:t>TL;DR</a:t>
            </a:r>
          </a:p>
        </p:txBody>
      </p:sp>
      <p:pic>
        <p:nvPicPr>
          <p:cNvPr id="8" name="Picture 2" descr="How to Explore Text Generation with GPT-2? - Analytics Vidhya">
            <a:extLst>
              <a:ext uri="{FF2B5EF4-FFF2-40B4-BE49-F238E27FC236}">
                <a16:creationId xmlns:a16="http://schemas.microsoft.com/office/drawing/2014/main" id="{D0CA8253-03DF-392C-D98D-56975B057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36" y="2737945"/>
            <a:ext cx="1382110" cy="138211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B1C3DDF7-FCF5-ADA2-FE3B-5327ED4C0F3E}"/>
              </a:ext>
            </a:extLst>
          </p:cNvPr>
          <p:cNvSpPr txBox="1">
            <a:spLocks/>
          </p:cNvSpPr>
          <p:nvPr/>
        </p:nvSpPr>
        <p:spPr>
          <a:xfrm>
            <a:off x="7888672" y="4049262"/>
            <a:ext cx="3480237" cy="1048255"/>
          </a:xfrm>
          <a:prstGeom prst="rect">
            <a:avLst/>
          </a:prstGeom>
        </p:spPr>
        <p:txBody>
          <a:bodyPr vert="horz" lIns="0" tIns="45720" rIns="91440" bIns="45720" rtlCol="0">
            <a:normAutofit lnSpcReduction="1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FR" sz="1600"/>
              <a:t>1.5B parameters</a:t>
            </a:r>
          </a:p>
          <a:p>
            <a:pPr marL="285750" indent="-285750" algn="ctr">
              <a:buFont typeface="Arial" panose="020B0604020202020204" pitchFamily="34" charset="0"/>
              <a:buChar char="•"/>
            </a:pPr>
            <a:r>
              <a:rPr lang="en-FR" sz="1600"/>
              <a:t>40GB dataset</a:t>
            </a:r>
          </a:p>
          <a:p>
            <a:pPr algn="ctr"/>
            <a:r>
              <a:rPr lang="en-FR" sz="1600"/>
              <a:t> </a:t>
            </a:r>
          </a:p>
        </p:txBody>
      </p:sp>
    </p:spTree>
    <p:extLst>
      <p:ext uri="{BB962C8B-B14F-4D97-AF65-F5344CB8AC3E}">
        <p14:creationId xmlns:p14="http://schemas.microsoft.com/office/powerpoint/2010/main" val="2597675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3F7B83-4EC3-C693-71DB-7ED4D2DBD9EA}"/>
              </a:ext>
            </a:extLst>
          </p:cNvPr>
          <p:cNvSpPr>
            <a:spLocks noGrp="1"/>
          </p:cNvSpPr>
          <p:nvPr>
            <p:ph type="sldNum" sz="quarter" idx="29"/>
          </p:nvPr>
        </p:nvSpPr>
        <p:spPr/>
        <p:txBody>
          <a:bodyPr/>
          <a:lstStyle/>
          <a:p>
            <a:fld id="{3633D75A-BE2D-484B-925B-BF3693E8768D}" type="slidenum">
              <a:rPr lang="en-US" smtClean="0"/>
              <a:pPr/>
              <a:t>13</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6A871FAA-728C-C65E-1BD0-01357242EE26}"/>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GPT-3: In-context learning (a.k.a. few shot)</a:t>
            </a:r>
          </a:p>
        </p:txBody>
      </p:sp>
      <p:sp>
        <p:nvSpPr>
          <p:cNvPr id="4" name="Text Placeholder 2">
            <a:extLst>
              <a:ext uri="{FF2B5EF4-FFF2-40B4-BE49-F238E27FC236}">
                <a16:creationId xmlns:a16="http://schemas.microsoft.com/office/drawing/2014/main" id="{581704FB-3FCB-49EA-EBFF-4C79B1CAF31B}"/>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Learn from examples in the prompt</a:t>
            </a:r>
          </a:p>
        </p:txBody>
      </p:sp>
      <p:sp>
        <p:nvSpPr>
          <p:cNvPr id="5" name="Rounded Rectangle 4">
            <a:extLst>
              <a:ext uri="{FF2B5EF4-FFF2-40B4-BE49-F238E27FC236}">
                <a16:creationId xmlns:a16="http://schemas.microsoft.com/office/drawing/2014/main" id="{7F4F0002-629D-6C78-D510-DC1D7D35FDF7}"/>
              </a:ext>
            </a:extLst>
          </p:cNvPr>
          <p:cNvSpPr/>
          <p:nvPr/>
        </p:nvSpPr>
        <p:spPr>
          <a:xfrm>
            <a:off x="1028701" y="1837017"/>
            <a:ext cx="6293689" cy="1633365"/>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6" name="Rounded Rectangle 5">
            <a:extLst>
              <a:ext uri="{FF2B5EF4-FFF2-40B4-BE49-F238E27FC236}">
                <a16:creationId xmlns:a16="http://schemas.microsoft.com/office/drawing/2014/main" id="{3069C185-BA0D-7D41-3AD7-51FB828A98EB}"/>
              </a:ext>
            </a:extLst>
          </p:cNvPr>
          <p:cNvSpPr/>
          <p:nvPr/>
        </p:nvSpPr>
        <p:spPr>
          <a:xfrm>
            <a:off x="1238909" y="1659994"/>
            <a:ext cx="1292771" cy="354045"/>
          </a:xfrm>
          <a:prstGeom prst="roundRect">
            <a:avLst>
              <a:gd name="adj" fmla="val 34884"/>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200" b="1"/>
              <a:t>Model Input</a:t>
            </a:r>
          </a:p>
        </p:txBody>
      </p:sp>
      <p:sp>
        <p:nvSpPr>
          <p:cNvPr id="7" name="Text Placeholder 3">
            <a:extLst>
              <a:ext uri="{FF2B5EF4-FFF2-40B4-BE49-F238E27FC236}">
                <a16:creationId xmlns:a16="http://schemas.microsoft.com/office/drawing/2014/main" id="{E7821159-2C0D-4F3F-6F40-85A98953823F}"/>
              </a:ext>
            </a:extLst>
          </p:cNvPr>
          <p:cNvSpPr txBox="1">
            <a:spLocks/>
          </p:cNvSpPr>
          <p:nvPr/>
        </p:nvSpPr>
        <p:spPr>
          <a:xfrm>
            <a:off x="1238909" y="2002663"/>
            <a:ext cx="5718939" cy="1075074"/>
          </a:xfrm>
          <a:prstGeom prst="rect">
            <a:avLst/>
          </a:prstGeom>
        </p:spPr>
        <p:txBody>
          <a:bodyPr>
            <a:normAutofit fontScale="850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a:t>
            </a:r>
            <a:r>
              <a:rPr lang="en-FR"/>
              <a:t>plep -&gt; Apple</a:t>
            </a:r>
          </a:p>
          <a:p>
            <a:r>
              <a:rPr lang="en-FR"/>
              <a:t>Banaan -&gt; Banana</a:t>
            </a:r>
          </a:p>
          <a:p>
            <a:r>
              <a:rPr lang="en-GB" dirty="0"/>
              <a:t>O</a:t>
            </a:r>
            <a:r>
              <a:rPr lang="en-FR"/>
              <a:t>huse -&gt;</a:t>
            </a:r>
          </a:p>
        </p:txBody>
      </p:sp>
      <p:sp>
        <p:nvSpPr>
          <p:cNvPr id="8" name="Text Placeholder 8">
            <a:extLst>
              <a:ext uri="{FF2B5EF4-FFF2-40B4-BE49-F238E27FC236}">
                <a16:creationId xmlns:a16="http://schemas.microsoft.com/office/drawing/2014/main" id="{8CBC31A0-ED2E-DAC6-BD50-689C08C4C4E7}"/>
              </a:ext>
            </a:extLst>
          </p:cNvPr>
          <p:cNvSpPr txBox="1">
            <a:spLocks/>
          </p:cNvSpPr>
          <p:nvPr/>
        </p:nvSpPr>
        <p:spPr>
          <a:xfrm>
            <a:off x="7888672" y="4049262"/>
            <a:ext cx="3480237" cy="1048255"/>
          </a:xfrm>
          <a:prstGeom prst="rect">
            <a:avLst/>
          </a:prstGeom>
        </p:spPr>
        <p:txBody>
          <a:bodyPr vert="horz" lIns="0" tIns="45720" rIns="91440" bIns="45720" rtlCol="0">
            <a:normAutofit lnSpcReduction="1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buFont typeface="Arial" panose="020B0604020202020204" pitchFamily="34" charset="0"/>
              <a:buChar char="•"/>
            </a:pPr>
            <a:r>
              <a:rPr lang="en-FR" sz="1600"/>
              <a:t>175B parameters</a:t>
            </a:r>
          </a:p>
          <a:p>
            <a:pPr marL="285750" indent="-285750" algn="ctr">
              <a:buFont typeface="Arial" panose="020B0604020202020204" pitchFamily="34" charset="0"/>
              <a:buChar char="•"/>
            </a:pPr>
            <a:r>
              <a:rPr lang="en-FR" sz="1600"/>
              <a:t>600GB dataset</a:t>
            </a:r>
          </a:p>
          <a:p>
            <a:pPr algn="ctr"/>
            <a:r>
              <a:rPr lang="en-FR" sz="1600"/>
              <a:t> </a:t>
            </a:r>
          </a:p>
        </p:txBody>
      </p:sp>
      <p:sp>
        <p:nvSpPr>
          <p:cNvPr id="9" name="Rounded Rectangle 8">
            <a:extLst>
              <a:ext uri="{FF2B5EF4-FFF2-40B4-BE49-F238E27FC236}">
                <a16:creationId xmlns:a16="http://schemas.microsoft.com/office/drawing/2014/main" id="{C30DBB88-248F-2879-13E5-F693B2000608}"/>
              </a:ext>
            </a:extLst>
          </p:cNvPr>
          <p:cNvSpPr/>
          <p:nvPr/>
        </p:nvSpPr>
        <p:spPr>
          <a:xfrm>
            <a:off x="1028701" y="4102188"/>
            <a:ext cx="6293689" cy="759743"/>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0" name="Rounded Rectangle 9">
            <a:extLst>
              <a:ext uri="{FF2B5EF4-FFF2-40B4-BE49-F238E27FC236}">
                <a16:creationId xmlns:a16="http://schemas.microsoft.com/office/drawing/2014/main" id="{B27A3C4C-62BF-7F44-6623-4969D73A808D}"/>
              </a:ext>
            </a:extLst>
          </p:cNvPr>
          <p:cNvSpPr/>
          <p:nvPr/>
        </p:nvSpPr>
        <p:spPr>
          <a:xfrm>
            <a:off x="1238909" y="3925165"/>
            <a:ext cx="1292771" cy="354045"/>
          </a:xfrm>
          <a:prstGeom prst="roundRect">
            <a:avLst>
              <a:gd name="adj" fmla="val 34884"/>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r>
              <a:rPr lang="en-FR" sz="1200" b="1"/>
              <a:t>Model Output</a:t>
            </a:r>
          </a:p>
        </p:txBody>
      </p:sp>
      <p:sp>
        <p:nvSpPr>
          <p:cNvPr id="11" name="Text Placeholder 3">
            <a:extLst>
              <a:ext uri="{FF2B5EF4-FFF2-40B4-BE49-F238E27FC236}">
                <a16:creationId xmlns:a16="http://schemas.microsoft.com/office/drawing/2014/main" id="{4DE3281B-368A-E5F0-6D47-63ED9A8E471B}"/>
              </a:ext>
            </a:extLst>
          </p:cNvPr>
          <p:cNvSpPr txBox="1">
            <a:spLocks/>
          </p:cNvSpPr>
          <p:nvPr/>
        </p:nvSpPr>
        <p:spPr>
          <a:xfrm>
            <a:off x="1316075" y="4368557"/>
            <a:ext cx="5718939" cy="107507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House</a:t>
            </a:r>
            <a:endParaRPr lang="en-FR"/>
          </a:p>
        </p:txBody>
      </p:sp>
      <p:pic>
        <p:nvPicPr>
          <p:cNvPr id="12" name="Picture 2" descr="GPT3 Articles &amp; Tutorials by Weights &amp; Biases">
            <a:extLst>
              <a:ext uri="{FF2B5EF4-FFF2-40B4-BE49-F238E27FC236}">
                <a16:creationId xmlns:a16="http://schemas.microsoft.com/office/drawing/2014/main" id="{C47A70EC-38F8-3362-3188-A2B96DB8D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279" y="2737944"/>
            <a:ext cx="1382111" cy="138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53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394A39-730D-D009-3429-6F3F35867A99}"/>
              </a:ext>
            </a:extLst>
          </p:cNvPr>
          <p:cNvSpPr>
            <a:spLocks noGrp="1"/>
          </p:cNvSpPr>
          <p:nvPr>
            <p:ph type="sldNum" sz="quarter" idx="29"/>
          </p:nvPr>
        </p:nvSpPr>
        <p:spPr/>
        <p:txBody>
          <a:bodyPr/>
          <a:lstStyle/>
          <a:p>
            <a:fld id="{3633D75A-BE2D-484B-925B-BF3693E8768D}" type="slidenum">
              <a:rPr lang="en-US" smtClean="0"/>
              <a:pPr/>
              <a:t>14</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E8C5F8B4-BB64-3ED8-C39F-E6ED5A3A8863}"/>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GPT-3: Chain of thought prompting</a:t>
            </a:r>
          </a:p>
        </p:txBody>
      </p:sp>
      <p:sp>
        <p:nvSpPr>
          <p:cNvPr id="4" name="Text Placeholder 2">
            <a:extLst>
              <a:ext uri="{FF2B5EF4-FFF2-40B4-BE49-F238E27FC236}">
                <a16:creationId xmlns:a16="http://schemas.microsoft.com/office/drawing/2014/main" id="{78349A13-7B69-6C2F-40E8-0B3DAA4596B7}"/>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Emergence property from a given size S (S depends on the model)</a:t>
            </a:r>
          </a:p>
        </p:txBody>
      </p:sp>
      <p:pic>
        <p:nvPicPr>
          <p:cNvPr id="5" name="Picture 4">
            <a:extLst>
              <a:ext uri="{FF2B5EF4-FFF2-40B4-BE49-F238E27FC236}">
                <a16:creationId xmlns:a16="http://schemas.microsoft.com/office/drawing/2014/main" id="{064BBAC4-9217-D252-FF4A-79A1F6CE1E92}"/>
              </a:ext>
            </a:extLst>
          </p:cNvPr>
          <p:cNvPicPr>
            <a:picLocks noChangeAspect="1"/>
          </p:cNvPicPr>
          <p:nvPr/>
        </p:nvPicPr>
        <p:blipFill>
          <a:blip r:embed="rId2"/>
          <a:stretch>
            <a:fillRect/>
          </a:stretch>
        </p:blipFill>
        <p:spPr>
          <a:xfrm>
            <a:off x="785243" y="1484625"/>
            <a:ext cx="4348585" cy="4130347"/>
          </a:xfrm>
          <a:prstGeom prst="rect">
            <a:avLst/>
          </a:prstGeom>
        </p:spPr>
      </p:pic>
      <p:pic>
        <p:nvPicPr>
          <p:cNvPr id="6" name="Picture 5">
            <a:extLst>
              <a:ext uri="{FF2B5EF4-FFF2-40B4-BE49-F238E27FC236}">
                <a16:creationId xmlns:a16="http://schemas.microsoft.com/office/drawing/2014/main" id="{F1D8E7C7-7FAF-27D0-6761-7B56853DFC9A}"/>
              </a:ext>
            </a:extLst>
          </p:cNvPr>
          <p:cNvPicPr>
            <a:picLocks noChangeAspect="1"/>
          </p:cNvPicPr>
          <p:nvPr/>
        </p:nvPicPr>
        <p:blipFill>
          <a:blip r:embed="rId3"/>
          <a:stretch>
            <a:fillRect/>
          </a:stretch>
        </p:blipFill>
        <p:spPr>
          <a:xfrm>
            <a:off x="6096000" y="1503032"/>
            <a:ext cx="4348585" cy="4633360"/>
          </a:xfrm>
          <a:prstGeom prst="rect">
            <a:avLst/>
          </a:prstGeom>
        </p:spPr>
      </p:pic>
    </p:spTree>
    <p:extLst>
      <p:ext uri="{BB962C8B-B14F-4D97-AF65-F5344CB8AC3E}">
        <p14:creationId xmlns:p14="http://schemas.microsoft.com/office/powerpoint/2010/main" val="117017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A63E16-1345-068E-9284-796E8AD0CA23}"/>
              </a:ext>
            </a:extLst>
          </p:cNvPr>
          <p:cNvSpPr>
            <a:spLocks noGrp="1"/>
          </p:cNvSpPr>
          <p:nvPr>
            <p:ph type="sldNum" sz="quarter" idx="29"/>
          </p:nvPr>
        </p:nvSpPr>
        <p:spPr/>
        <p:txBody>
          <a:bodyPr/>
          <a:lstStyle/>
          <a:p>
            <a:fld id="{3633D75A-BE2D-484B-925B-BF3693E8768D}" type="slidenum">
              <a:rPr lang="en-US" smtClean="0"/>
              <a:pPr/>
              <a:t>15</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204C06B2-7521-A7D7-2041-C5E0FA0D4A43}"/>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GPT-3: </a:t>
            </a:r>
            <a:r>
              <a:rPr lang="en-FR">
                <a:solidFill>
                  <a:schemeClr val="tx2"/>
                </a:solidFill>
              </a:rPr>
              <a:t>Zero-shot </a:t>
            </a:r>
            <a:r>
              <a:rPr lang="en-FR"/>
              <a:t>chain of thought prompting</a:t>
            </a:r>
          </a:p>
        </p:txBody>
      </p:sp>
      <p:sp>
        <p:nvSpPr>
          <p:cNvPr id="4" name="Text Placeholder 2">
            <a:extLst>
              <a:ext uri="{FF2B5EF4-FFF2-40B4-BE49-F238E27FC236}">
                <a16:creationId xmlns:a16="http://schemas.microsoft.com/office/drawing/2014/main" id="{8D06E00E-5D72-4183-289D-E88D199542DC}"/>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Emergence property from a given size S (S depends on the model)</a:t>
            </a:r>
          </a:p>
        </p:txBody>
      </p:sp>
      <p:pic>
        <p:nvPicPr>
          <p:cNvPr id="5" name="Picture 4">
            <a:extLst>
              <a:ext uri="{FF2B5EF4-FFF2-40B4-BE49-F238E27FC236}">
                <a16:creationId xmlns:a16="http://schemas.microsoft.com/office/drawing/2014/main" id="{D8CE1893-9CC6-4C20-AC6A-8A0F555A696C}"/>
              </a:ext>
            </a:extLst>
          </p:cNvPr>
          <p:cNvPicPr>
            <a:picLocks noChangeAspect="1"/>
          </p:cNvPicPr>
          <p:nvPr/>
        </p:nvPicPr>
        <p:blipFill>
          <a:blip r:embed="rId2"/>
          <a:stretch>
            <a:fillRect/>
          </a:stretch>
        </p:blipFill>
        <p:spPr>
          <a:xfrm>
            <a:off x="1028701" y="1691525"/>
            <a:ext cx="7772400" cy="3748185"/>
          </a:xfrm>
          <a:prstGeom prst="rect">
            <a:avLst/>
          </a:prstGeom>
        </p:spPr>
      </p:pic>
    </p:spTree>
    <p:extLst>
      <p:ext uri="{BB962C8B-B14F-4D97-AF65-F5344CB8AC3E}">
        <p14:creationId xmlns:p14="http://schemas.microsoft.com/office/powerpoint/2010/main" val="4167445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95D12C-1181-C2A9-A1AC-8A57436BF6EC}"/>
              </a:ext>
            </a:extLst>
          </p:cNvPr>
          <p:cNvSpPr>
            <a:spLocks noGrp="1"/>
          </p:cNvSpPr>
          <p:nvPr>
            <p:ph type="sldNum" sz="quarter" idx="29"/>
          </p:nvPr>
        </p:nvSpPr>
        <p:spPr/>
        <p:txBody>
          <a:bodyPr/>
          <a:lstStyle/>
          <a:p>
            <a:fld id="{3633D75A-BE2D-484B-925B-BF3693E8768D}" type="slidenum">
              <a:rPr lang="en-US" smtClean="0"/>
              <a:pPr/>
              <a:t>16</a:t>
            </a:fld>
            <a:endParaRPr lang="en-US" dirty="0">
              <a:latin typeface="Helvetica" pitchFamily="2" charset="0"/>
            </a:endParaRPr>
          </a:p>
        </p:txBody>
      </p:sp>
      <p:sp>
        <p:nvSpPr>
          <p:cNvPr id="3" name="Title 1">
            <a:extLst>
              <a:ext uri="{FF2B5EF4-FFF2-40B4-BE49-F238E27FC236}">
                <a16:creationId xmlns:a16="http://schemas.microsoft.com/office/drawing/2014/main" id="{E0E4652C-2185-EEC0-2FDC-2D99FEA898DD}"/>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The era of instruction fine-tuning and “alignment” (2023-)</a:t>
            </a:r>
          </a:p>
        </p:txBody>
      </p:sp>
      <p:cxnSp>
        <p:nvCxnSpPr>
          <p:cNvPr id="4" name="Straight Arrow Connector 3">
            <a:extLst>
              <a:ext uri="{FF2B5EF4-FFF2-40B4-BE49-F238E27FC236}">
                <a16:creationId xmlns:a16="http://schemas.microsoft.com/office/drawing/2014/main" id="{C223933A-D05D-0278-8C68-DBC111330B3A}"/>
              </a:ext>
            </a:extLst>
          </p:cNvPr>
          <p:cNvCxnSpPr>
            <a:cxnSpLocks/>
          </p:cNvCxnSpPr>
          <p:nvPr/>
        </p:nvCxnSpPr>
        <p:spPr>
          <a:xfrm>
            <a:off x="1028701" y="1661375"/>
            <a:ext cx="0" cy="4881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E46CF5E-F2FC-D9AF-0CE4-E018B6D0292D}"/>
              </a:ext>
            </a:extLst>
          </p:cNvPr>
          <p:cNvSpPr/>
          <p:nvPr/>
        </p:nvSpPr>
        <p:spPr>
          <a:xfrm>
            <a:off x="925429" y="2467594"/>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Text Placeholder 3">
            <a:extLst>
              <a:ext uri="{FF2B5EF4-FFF2-40B4-BE49-F238E27FC236}">
                <a16:creationId xmlns:a16="http://schemas.microsoft.com/office/drawing/2014/main" id="{0BABAE9B-C55B-AD89-F1A9-35F17E134C6F}"/>
              </a:ext>
            </a:extLst>
          </p:cNvPr>
          <p:cNvSpPr txBox="1">
            <a:spLocks/>
          </p:cNvSpPr>
          <p:nvPr/>
        </p:nvSpPr>
        <p:spPr>
          <a:xfrm>
            <a:off x="1273882" y="2357426"/>
            <a:ext cx="2486722"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2020. GPT-3</a:t>
            </a:r>
          </a:p>
        </p:txBody>
      </p:sp>
      <p:sp>
        <p:nvSpPr>
          <p:cNvPr id="7" name="Oval 6">
            <a:extLst>
              <a:ext uri="{FF2B5EF4-FFF2-40B4-BE49-F238E27FC236}">
                <a16:creationId xmlns:a16="http://schemas.microsoft.com/office/drawing/2014/main" id="{EC63BD7A-B7F5-22A6-03A7-3F2037F2A4DA}"/>
              </a:ext>
            </a:extLst>
          </p:cNvPr>
          <p:cNvSpPr/>
          <p:nvPr/>
        </p:nvSpPr>
        <p:spPr>
          <a:xfrm>
            <a:off x="925429" y="1675392"/>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Text Placeholder 3">
            <a:extLst>
              <a:ext uri="{FF2B5EF4-FFF2-40B4-BE49-F238E27FC236}">
                <a16:creationId xmlns:a16="http://schemas.microsoft.com/office/drawing/2014/main" id="{4BB2EFAD-B743-8E65-D394-5B9E03524E07}"/>
              </a:ext>
            </a:extLst>
          </p:cNvPr>
          <p:cNvSpPr txBox="1">
            <a:spLocks/>
          </p:cNvSpPr>
          <p:nvPr/>
        </p:nvSpPr>
        <p:spPr>
          <a:xfrm>
            <a:off x="1273881" y="1546944"/>
            <a:ext cx="5023883"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2019. GPT-2</a:t>
            </a:r>
          </a:p>
        </p:txBody>
      </p:sp>
      <p:sp>
        <p:nvSpPr>
          <p:cNvPr id="9" name="TextBox 8">
            <a:extLst>
              <a:ext uri="{FF2B5EF4-FFF2-40B4-BE49-F238E27FC236}">
                <a16:creationId xmlns:a16="http://schemas.microsoft.com/office/drawing/2014/main" id="{3D397637-6181-751D-D89F-74AD0375B8DF}"/>
              </a:ext>
            </a:extLst>
          </p:cNvPr>
          <p:cNvSpPr txBox="1"/>
          <p:nvPr/>
        </p:nvSpPr>
        <p:spPr>
          <a:xfrm>
            <a:off x="1283248" y="1969578"/>
            <a:ext cx="9983323" cy="276999"/>
          </a:xfrm>
          <a:prstGeom prst="rect">
            <a:avLst/>
          </a:prstGeom>
          <a:noFill/>
        </p:spPr>
        <p:txBody>
          <a:bodyPr wrap="square">
            <a:spAutoFit/>
          </a:bodyPr>
          <a:lstStyle/>
          <a:p>
            <a:r>
              <a:rPr lang="en-GB" sz="1200" dirty="0">
                <a:solidFill>
                  <a:schemeClr val="bg1">
                    <a:lumMod val="75000"/>
                  </a:schemeClr>
                </a:solidFill>
              </a:rPr>
              <a:t>Radford et al (2019) Language Models are </a:t>
            </a:r>
            <a:r>
              <a:rPr lang="en-GB" sz="1200" b="1" dirty="0">
                <a:solidFill>
                  <a:schemeClr val="bg1">
                    <a:lumMod val="75000"/>
                  </a:schemeClr>
                </a:solidFill>
              </a:rPr>
              <a:t>Unsupervised Multitask Learners</a:t>
            </a:r>
            <a:r>
              <a:rPr lang="en-GB" sz="1200" dirty="0">
                <a:solidFill>
                  <a:schemeClr val="bg1">
                    <a:lumMod val="75000"/>
                  </a:schemeClr>
                </a:solidFill>
              </a:rPr>
              <a:t>”. </a:t>
            </a:r>
            <a:r>
              <a:rPr lang="en-GB" sz="1200" i="1" dirty="0">
                <a:solidFill>
                  <a:schemeClr val="bg1">
                    <a:lumMod val="75000"/>
                  </a:schemeClr>
                </a:solidFill>
              </a:rPr>
              <a:t>Tech report</a:t>
            </a:r>
            <a:endParaRPr lang="en-FR" sz="1200" i="1">
              <a:solidFill>
                <a:schemeClr val="bg1">
                  <a:lumMod val="75000"/>
                </a:schemeClr>
              </a:solidFill>
            </a:endParaRPr>
          </a:p>
        </p:txBody>
      </p:sp>
      <p:sp>
        <p:nvSpPr>
          <p:cNvPr id="10" name="Rounded Rectangle 9">
            <a:extLst>
              <a:ext uri="{FF2B5EF4-FFF2-40B4-BE49-F238E27FC236}">
                <a16:creationId xmlns:a16="http://schemas.microsoft.com/office/drawing/2014/main" id="{F2C0710E-0164-5981-3AD1-8569F387FDAC}"/>
              </a:ext>
            </a:extLst>
          </p:cNvPr>
          <p:cNvSpPr/>
          <p:nvPr/>
        </p:nvSpPr>
        <p:spPr>
          <a:xfrm>
            <a:off x="8445038" y="1694234"/>
            <a:ext cx="1545111"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solidFill>
                  <a:schemeClr val="bg1">
                    <a:lumMod val="75000"/>
                  </a:schemeClr>
                </a:solidFill>
              </a:rPr>
              <a:t>1.5B params</a:t>
            </a:r>
          </a:p>
        </p:txBody>
      </p:sp>
      <p:sp>
        <p:nvSpPr>
          <p:cNvPr id="11" name="Rounded Rectangle 10">
            <a:extLst>
              <a:ext uri="{FF2B5EF4-FFF2-40B4-BE49-F238E27FC236}">
                <a16:creationId xmlns:a16="http://schemas.microsoft.com/office/drawing/2014/main" id="{8BF054F1-33DE-65D6-E62B-57F49EB21867}"/>
              </a:ext>
            </a:extLst>
          </p:cNvPr>
          <p:cNvSpPr/>
          <p:nvPr/>
        </p:nvSpPr>
        <p:spPr>
          <a:xfrm>
            <a:off x="10255357" y="1696223"/>
            <a:ext cx="1754664"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solidFill>
                  <a:schemeClr val="bg1">
                    <a:lumMod val="75000"/>
                  </a:schemeClr>
                </a:solidFill>
              </a:rPr>
              <a:t>40GB of text</a:t>
            </a:r>
          </a:p>
        </p:txBody>
      </p:sp>
      <p:sp>
        <p:nvSpPr>
          <p:cNvPr id="12" name="Rounded Rectangle 11">
            <a:extLst>
              <a:ext uri="{FF2B5EF4-FFF2-40B4-BE49-F238E27FC236}">
                <a16:creationId xmlns:a16="http://schemas.microsoft.com/office/drawing/2014/main" id="{B8BBBC25-0AD6-B063-7C10-E83A56078A79}"/>
              </a:ext>
            </a:extLst>
          </p:cNvPr>
          <p:cNvSpPr/>
          <p:nvPr/>
        </p:nvSpPr>
        <p:spPr>
          <a:xfrm>
            <a:off x="8431398" y="2535192"/>
            <a:ext cx="1545111"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solidFill>
                  <a:schemeClr val="bg1">
                    <a:lumMod val="75000"/>
                  </a:schemeClr>
                </a:solidFill>
              </a:rPr>
              <a:t>175B params</a:t>
            </a:r>
          </a:p>
        </p:txBody>
      </p:sp>
      <p:sp>
        <p:nvSpPr>
          <p:cNvPr id="13" name="Rounded Rectangle 12">
            <a:extLst>
              <a:ext uri="{FF2B5EF4-FFF2-40B4-BE49-F238E27FC236}">
                <a16:creationId xmlns:a16="http://schemas.microsoft.com/office/drawing/2014/main" id="{1BE93AD1-C003-4189-5B2C-379CAC379537}"/>
              </a:ext>
            </a:extLst>
          </p:cNvPr>
          <p:cNvSpPr/>
          <p:nvPr/>
        </p:nvSpPr>
        <p:spPr>
          <a:xfrm>
            <a:off x="10241716" y="2535192"/>
            <a:ext cx="1754663" cy="48263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sz="1600" b="1">
                <a:solidFill>
                  <a:schemeClr val="bg1">
                    <a:lumMod val="75000"/>
                  </a:schemeClr>
                </a:solidFill>
              </a:rPr>
              <a:t>570GB of text</a:t>
            </a:r>
          </a:p>
        </p:txBody>
      </p:sp>
      <p:sp>
        <p:nvSpPr>
          <p:cNvPr id="14" name="TextBox 13">
            <a:extLst>
              <a:ext uri="{FF2B5EF4-FFF2-40B4-BE49-F238E27FC236}">
                <a16:creationId xmlns:a16="http://schemas.microsoft.com/office/drawing/2014/main" id="{AF2A6150-DDDE-CC14-8788-F5FC60E79A4B}"/>
              </a:ext>
            </a:extLst>
          </p:cNvPr>
          <p:cNvSpPr txBox="1"/>
          <p:nvPr/>
        </p:nvSpPr>
        <p:spPr>
          <a:xfrm>
            <a:off x="1309186" y="2760873"/>
            <a:ext cx="7357142" cy="276999"/>
          </a:xfrm>
          <a:prstGeom prst="rect">
            <a:avLst/>
          </a:prstGeom>
          <a:noFill/>
        </p:spPr>
        <p:txBody>
          <a:bodyPr wrap="square">
            <a:spAutoFit/>
          </a:bodyPr>
          <a:lstStyle/>
          <a:p>
            <a:r>
              <a:rPr lang="en-GB" sz="1200" dirty="0">
                <a:solidFill>
                  <a:schemeClr val="bg1">
                    <a:lumMod val="75000"/>
                  </a:schemeClr>
                </a:solidFill>
                <a:effectLst/>
              </a:rPr>
              <a:t>Brown,…,Radford, Sutskever</a:t>
            </a:r>
            <a:r>
              <a:rPr lang="en-GB" sz="1200" dirty="0">
                <a:solidFill>
                  <a:schemeClr val="bg1">
                    <a:lumMod val="75000"/>
                  </a:schemeClr>
                </a:solidFill>
              </a:rPr>
              <a:t>, Amodei</a:t>
            </a:r>
            <a:r>
              <a:rPr lang="en-GB" sz="1200" dirty="0">
                <a:solidFill>
                  <a:schemeClr val="bg1">
                    <a:lumMod val="75000"/>
                  </a:schemeClr>
                </a:solidFill>
                <a:effectLst/>
              </a:rPr>
              <a:t>. (2020). “Language Models Are </a:t>
            </a:r>
            <a:r>
              <a:rPr lang="en-GB" sz="1200" b="1" dirty="0">
                <a:solidFill>
                  <a:schemeClr val="bg1">
                    <a:lumMod val="75000"/>
                  </a:schemeClr>
                </a:solidFill>
                <a:effectLst/>
              </a:rPr>
              <a:t>Few-Shot Learners</a:t>
            </a:r>
            <a:r>
              <a:rPr lang="en-GB" sz="1200" dirty="0">
                <a:solidFill>
                  <a:schemeClr val="bg1">
                    <a:lumMod val="75000"/>
                  </a:schemeClr>
                </a:solidFill>
                <a:effectLst/>
              </a:rPr>
              <a:t>”. </a:t>
            </a:r>
            <a:r>
              <a:rPr lang="en-GB" sz="1200" i="1" dirty="0">
                <a:solidFill>
                  <a:schemeClr val="bg1">
                    <a:lumMod val="75000"/>
                  </a:schemeClr>
                </a:solidFill>
                <a:effectLst/>
              </a:rPr>
              <a:t>NeurIPS</a:t>
            </a:r>
          </a:p>
        </p:txBody>
      </p:sp>
      <p:sp>
        <p:nvSpPr>
          <p:cNvPr id="15" name="Oval 14">
            <a:extLst>
              <a:ext uri="{FF2B5EF4-FFF2-40B4-BE49-F238E27FC236}">
                <a16:creationId xmlns:a16="http://schemas.microsoft.com/office/drawing/2014/main" id="{D72774CC-9320-980F-0271-78EE1B39930A}"/>
              </a:ext>
            </a:extLst>
          </p:cNvPr>
          <p:cNvSpPr/>
          <p:nvPr/>
        </p:nvSpPr>
        <p:spPr>
          <a:xfrm>
            <a:off x="898133" y="3271200"/>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Text Placeholder 3">
            <a:extLst>
              <a:ext uri="{FF2B5EF4-FFF2-40B4-BE49-F238E27FC236}">
                <a16:creationId xmlns:a16="http://schemas.microsoft.com/office/drawing/2014/main" id="{B8DA8350-3B1E-EF80-50DB-FD5D1A6518DE}"/>
              </a:ext>
            </a:extLst>
          </p:cNvPr>
          <p:cNvSpPr txBox="1">
            <a:spLocks/>
          </p:cNvSpPr>
          <p:nvPr/>
        </p:nvSpPr>
        <p:spPr>
          <a:xfrm>
            <a:off x="1246585" y="3161032"/>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2023. GPT-3/ChatGPT</a:t>
            </a:r>
          </a:p>
        </p:txBody>
      </p:sp>
      <p:sp>
        <p:nvSpPr>
          <p:cNvPr id="17" name="Oval 16">
            <a:extLst>
              <a:ext uri="{FF2B5EF4-FFF2-40B4-BE49-F238E27FC236}">
                <a16:creationId xmlns:a16="http://schemas.microsoft.com/office/drawing/2014/main" id="{1570F179-6730-89A9-783D-C5607E3949A8}"/>
              </a:ext>
            </a:extLst>
          </p:cNvPr>
          <p:cNvSpPr/>
          <p:nvPr/>
        </p:nvSpPr>
        <p:spPr>
          <a:xfrm>
            <a:off x="919250" y="4080711"/>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Text Placeholder 3">
            <a:extLst>
              <a:ext uri="{FF2B5EF4-FFF2-40B4-BE49-F238E27FC236}">
                <a16:creationId xmlns:a16="http://schemas.microsoft.com/office/drawing/2014/main" id="{3CF684C5-0F0B-2FB2-5DC5-326F328DFD20}"/>
              </a:ext>
            </a:extLst>
          </p:cNvPr>
          <p:cNvSpPr txBox="1">
            <a:spLocks/>
          </p:cNvSpPr>
          <p:nvPr/>
        </p:nvSpPr>
        <p:spPr>
          <a:xfrm>
            <a:off x="1267702" y="3970543"/>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2023. LLaMA2</a:t>
            </a:r>
          </a:p>
        </p:txBody>
      </p:sp>
      <p:sp>
        <p:nvSpPr>
          <p:cNvPr id="19" name="TextBox 18">
            <a:extLst>
              <a:ext uri="{FF2B5EF4-FFF2-40B4-BE49-F238E27FC236}">
                <a16:creationId xmlns:a16="http://schemas.microsoft.com/office/drawing/2014/main" id="{17FDA338-824D-B96F-2D21-A7BECC57171B}"/>
              </a:ext>
            </a:extLst>
          </p:cNvPr>
          <p:cNvSpPr txBox="1"/>
          <p:nvPr/>
        </p:nvSpPr>
        <p:spPr>
          <a:xfrm>
            <a:off x="1303006" y="4373990"/>
            <a:ext cx="7472502" cy="276999"/>
          </a:xfrm>
          <a:prstGeom prst="rect">
            <a:avLst/>
          </a:prstGeom>
          <a:noFill/>
        </p:spPr>
        <p:txBody>
          <a:bodyPr wrap="square">
            <a:spAutoFit/>
          </a:bodyPr>
          <a:lstStyle/>
          <a:p>
            <a:r>
              <a:rPr lang="en-GB" sz="1200" dirty="0">
                <a:effectLst/>
              </a:rPr>
              <a:t>Touvron, Scialom, et al (2023). “Llama 2: </a:t>
            </a:r>
            <a:r>
              <a:rPr lang="en-GB" sz="1200" b="1" dirty="0">
                <a:solidFill>
                  <a:srgbClr val="00B050"/>
                </a:solidFill>
                <a:effectLst/>
              </a:rPr>
              <a:t>Open</a:t>
            </a:r>
            <a:r>
              <a:rPr lang="en-GB" sz="1200" dirty="0">
                <a:effectLst/>
              </a:rPr>
              <a:t> Foundation and Fine-Tuned Chat Models”. </a:t>
            </a:r>
            <a:r>
              <a:rPr lang="en-GB" sz="1200" i="1" dirty="0">
                <a:effectLst/>
              </a:rPr>
              <a:t>Tech report.</a:t>
            </a:r>
          </a:p>
        </p:txBody>
      </p:sp>
      <p:sp>
        <p:nvSpPr>
          <p:cNvPr id="20" name="Oval 19">
            <a:extLst>
              <a:ext uri="{FF2B5EF4-FFF2-40B4-BE49-F238E27FC236}">
                <a16:creationId xmlns:a16="http://schemas.microsoft.com/office/drawing/2014/main" id="{2D287AD6-AA4B-DE4D-E80A-CBD711227229}"/>
              </a:ext>
            </a:extLst>
          </p:cNvPr>
          <p:cNvSpPr/>
          <p:nvPr/>
        </p:nvSpPr>
        <p:spPr>
          <a:xfrm>
            <a:off x="883944" y="4837695"/>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1" name="Text Placeholder 3">
            <a:extLst>
              <a:ext uri="{FF2B5EF4-FFF2-40B4-BE49-F238E27FC236}">
                <a16:creationId xmlns:a16="http://schemas.microsoft.com/office/drawing/2014/main" id="{D7724D9C-BAFD-F877-1641-892D168C09DC}"/>
              </a:ext>
            </a:extLst>
          </p:cNvPr>
          <p:cNvSpPr txBox="1">
            <a:spLocks/>
          </p:cNvSpPr>
          <p:nvPr/>
        </p:nvSpPr>
        <p:spPr>
          <a:xfrm>
            <a:off x="1232396" y="4727527"/>
            <a:ext cx="3298115"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2023. Mistral</a:t>
            </a:r>
          </a:p>
        </p:txBody>
      </p:sp>
      <p:sp>
        <p:nvSpPr>
          <p:cNvPr id="22" name="TextBox 21">
            <a:extLst>
              <a:ext uri="{FF2B5EF4-FFF2-40B4-BE49-F238E27FC236}">
                <a16:creationId xmlns:a16="http://schemas.microsoft.com/office/drawing/2014/main" id="{BA8DD248-8C9E-4318-7F54-CCF791589687}"/>
              </a:ext>
            </a:extLst>
          </p:cNvPr>
          <p:cNvSpPr txBox="1"/>
          <p:nvPr/>
        </p:nvSpPr>
        <p:spPr>
          <a:xfrm>
            <a:off x="1267702" y="5130974"/>
            <a:ext cx="5393194" cy="280688"/>
          </a:xfrm>
          <a:prstGeom prst="rect">
            <a:avLst/>
          </a:prstGeom>
          <a:noFill/>
        </p:spPr>
        <p:txBody>
          <a:bodyPr wrap="square">
            <a:spAutoFit/>
          </a:bodyPr>
          <a:lstStyle/>
          <a:p>
            <a:r>
              <a:rPr lang="en-GB" sz="1200" dirty="0"/>
              <a:t>Lample</a:t>
            </a:r>
            <a:r>
              <a:rPr lang="en-GB" sz="1200" dirty="0">
                <a:effectLst/>
              </a:rPr>
              <a:t> et al. (2023). “Mistral </a:t>
            </a:r>
            <a:r>
              <a:rPr lang="en-GB" sz="1200" b="1" dirty="0">
                <a:solidFill>
                  <a:srgbClr val="00B050"/>
                </a:solidFill>
                <a:effectLst/>
              </a:rPr>
              <a:t>7B</a:t>
            </a:r>
            <a:r>
              <a:rPr lang="en-GB" sz="1200" dirty="0">
                <a:effectLst/>
              </a:rPr>
              <a:t>.” </a:t>
            </a:r>
            <a:r>
              <a:rPr lang="en-GB" sz="1200" i="1" dirty="0">
                <a:effectLst/>
              </a:rPr>
              <a:t>Tech report.</a:t>
            </a:r>
          </a:p>
        </p:txBody>
      </p:sp>
      <p:sp>
        <p:nvSpPr>
          <p:cNvPr id="23" name="TextBox 22">
            <a:extLst>
              <a:ext uri="{FF2B5EF4-FFF2-40B4-BE49-F238E27FC236}">
                <a16:creationId xmlns:a16="http://schemas.microsoft.com/office/drawing/2014/main" id="{812CFF9A-471E-EB96-86E0-7DF0B2AFC1B4}"/>
              </a:ext>
            </a:extLst>
          </p:cNvPr>
          <p:cNvSpPr txBox="1"/>
          <p:nvPr/>
        </p:nvSpPr>
        <p:spPr>
          <a:xfrm>
            <a:off x="1295541" y="3617469"/>
            <a:ext cx="10583838" cy="276999"/>
          </a:xfrm>
          <a:prstGeom prst="rect">
            <a:avLst/>
          </a:prstGeom>
          <a:noFill/>
        </p:spPr>
        <p:txBody>
          <a:bodyPr wrap="square">
            <a:spAutoFit/>
          </a:bodyPr>
          <a:lstStyle/>
          <a:p>
            <a:r>
              <a:rPr lang="en-GB" sz="1200" dirty="0">
                <a:effectLst/>
              </a:rPr>
              <a:t>Ouyang, et al. (2022). “Training Language Models to </a:t>
            </a:r>
            <a:r>
              <a:rPr lang="en-GB" sz="1200" b="1" dirty="0">
                <a:solidFill>
                  <a:srgbClr val="00B050"/>
                </a:solidFill>
                <a:effectLst/>
              </a:rPr>
              <a:t>Follow Instructions </a:t>
            </a:r>
            <a:r>
              <a:rPr lang="en-GB" sz="1200" dirty="0">
                <a:effectLst/>
              </a:rPr>
              <a:t>with Human Feedback.” NeurIPS [InstructGPT</a:t>
            </a:r>
            <a:r>
              <a:rPr lang="en-GB" sz="1200" dirty="0"/>
              <a:t>]</a:t>
            </a:r>
            <a:endParaRPr lang="en-GB" sz="1200" dirty="0">
              <a:effectLst/>
            </a:endParaRPr>
          </a:p>
        </p:txBody>
      </p:sp>
      <p:cxnSp>
        <p:nvCxnSpPr>
          <p:cNvPr id="24" name="Straight Connector 23">
            <a:extLst>
              <a:ext uri="{FF2B5EF4-FFF2-40B4-BE49-F238E27FC236}">
                <a16:creationId xmlns:a16="http://schemas.microsoft.com/office/drawing/2014/main" id="{FAF694E4-BC44-CC0B-D9FD-4B84A6B06123}"/>
              </a:ext>
            </a:extLst>
          </p:cNvPr>
          <p:cNvCxnSpPr>
            <a:cxnSpLocks/>
          </p:cNvCxnSpPr>
          <p:nvPr/>
        </p:nvCxnSpPr>
        <p:spPr>
          <a:xfrm>
            <a:off x="1028701" y="2357426"/>
            <a:ext cx="1116329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58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1F03F-FBA3-618F-5FCD-C916839C353F}"/>
              </a:ext>
            </a:extLst>
          </p:cNvPr>
          <p:cNvSpPr>
            <a:spLocks noGrp="1"/>
          </p:cNvSpPr>
          <p:nvPr>
            <p:ph type="sldNum" sz="quarter" idx="29"/>
          </p:nvPr>
        </p:nvSpPr>
        <p:spPr/>
        <p:txBody>
          <a:bodyPr/>
          <a:lstStyle/>
          <a:p>
            <a:fld id="{3633D75A-BE2D-484B-925B-BF3693E8768D}" type="slidenum">
              <a:rPr lang="en-US" smtClean="0"/>
              <a:pPr/>
              <a:t>17</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87D64C92-C284-9C1F-5171-FDB11489EA70}"/>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I</a:t>
            </a:r>
            <a:r>
              <a:rPr lang="en-GB" dirty="0"/>
              <a:t>n</a:t>
            </a:r>
            <a:r>
              <a:rPr lang="en-FR"/>
              <a:t>struction fine-tuning</a:t>
            </a:r>
          </a:p>
        </p:txBody>
      </p:sp>
      <p:sp>
        <p:nvSpPr>
          <p:cNvPr id="4" name="Text Placeholder 2">
            <a:extLst>
              <a:ext uri="{FF2B5EF4-FFF2-40B4-BE49-F238E27FC236}">
                <a16:creationId xmlns:a16="http://schemas.microsoft.com/office/drawing/2014/main" id="{E762E3EE-4669-49C1-8204-6D6F1E67FC9A}"/>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Supervised training from human-labeled data for alignment with human intent</a:t>
            </a:r>
          </a:p>
        </p:txBody>
      </p:sp>
      <p:sp>
        <p:nvSpPr>
          <p:cNvPr id="5" name="Text Placeholder 3">
            <a:extLst>
              <a:ext uri="{FF2B5EF4-FFF2-40B4-BE49-F238E27FC236}">
                <a16:creationId xmlns:a16="http://schemas.microsoft.com/office/drawing/2014/main" id="{6FD7F2F8-B265-D5BC-7048-2773CC5B29D0}"/>
              </a:ext>
            </a:extLst>
          </p:cNvPr>
          <p:cNvSpPr txBox="1">
            <a:spLocks/>
          </p:cNvSpPr>
          <p:nvPr/>
        </p:nvSpPr>
        <p:spPr>
          <a:xfrm>
            <a:off x="1028701" y="1634831"/>
            <a:ext cx="7624645" cy="617330"/>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FR"/>
              <a:t>Collect examples of (instruction, output) pairs across many tasks and finetune an LM</a:t>
            </a:r>
          </a:p>
          <a:p>
            <a:endParaRPr lang="en-FR"/>
          </a:p>
        </p:txBody>
      </p:sp>
      <p:pic>
        <p:nvPicPr>
          <p:cNvPr id="6" name="Picture 5">
            <a:extLst>
              <a:ext uri="{FF2B5EF4-FFF2-40B4-BE49-F238E27FC236}">
                <a16:creationId xmlns:a16="http://schemas.microsoft.com/office/drawing/2014/main" id="{AB41CE93-F597-513E-10F8-65AA07C82A12}"/>
              </a:ext>
            </a:extLst>
          </p:cNvPr>
          <p:cNvPicPr>
            <a:picLocks noChangeAspect="1"/>
          </p:cNvPicPr>
          <p:nvPr/>
        </p:nvPicPr>
        <p:blipFill>
          <a:blip r:embed="rId2"/>
          <a:stretch>
            <a:fillRect/>
          </a:stretch>
        </p:blipFill>
        <p:spPr>
          <a:xfrm>
            <a:off x="8036686" y="2252161"/>
            <a:ext cx="3629125" cy="2919223"/>
          </a:xfrm>
          <a:prstGeom prst="rect">
            <a:avLst/>
          </a:prstGeom>
        </p:spPr>
      </p:pic>
      <p:pic>
        <p:nvPicPr>
          <p:cNvPr id="7" name="Picture 6">
            <a:extLst>
              <a:ext uri="{FF2B5EF4-FFF2-40B4-BE49-F238E27FC236}">
                <a16:creationId xmlns:a16="http://schemas.microsoft.com/office/drawing/2014/main" id="{46BA1549-8AC9-723C-F031-C3AF1AF8828E}"/>
              </a:ext>
            </a:extLst>
          </p:cNvPr>
          <p:cNvPicPr>
            <a:picLocks noChangeAspect="1"/>
          </p:cNvPicPr>
          <p:nvPr/>
        </p:nvPicPr>
        <p:blipFill>
          <a:blip r:embed="rId3"/>
          <a:stretch>
            <a:fillRect/>
          </a:stretch>
        </p:blipFill>
        <p:spPr>
          <a:xfrm>
            <a:off x="747081" y="2275382"/>
            <a:ext cx="3660480" cy="2872782"/>
          </a:xfrm>
          <a:prstGeom prst="rect">
            <a:avLst/>
          </a:prstGeom>
        </p:spPr>
      </p:pic>
      <p:pic>
        <p:nvPicPr>
          <p:cNvPr id="8" name="Picture 7">
            <a:extLst>
              <a:ext uri="{FF2B5EF4-FFF2-40B4-BE49-F238E27FC236}">
                <a16:creationId xmlns:a16="http://schemas.microsoft.com/office/drawing/2014/main" id="{13E4D0A7-5BDB-ED4A-DF80-2130F50265DD}"/>
              </a:ext>
            </a:extLst>
          </p:cNvPr>
          <p:cNvPicPr>
            <a:picLocks noChangeAspect="1"/>
          </p:cNvPicPr>
          <p:nvPr/>
        </p:nvPicPr>
        <p:blipFill>
          <a:blip r:embed="rId4"/>
          <a:stretch>
            <a:fillRect/>
          </a:stretch>
        </p:blipFill>
        <p:spPr>
          <a:xfrm>
            <a:off x="4407560" y="2275382"/>
            <a:ext cx="3629126" cy="2872782"/>
          </a:xfrm>
          <a:prstGeom prst="rect">
            <a:avLst/>
          </a:prstGeom>
        </p:spPr>
      </p:pic>
      <p:sp>
        <p:nvSpPr>
          <p:cNvPr id="9" name="Text Placeholder 3">
            <a:extLst>
              <a:ext uri="{FF2B5EF4-FFF2-40B4-BE49-F238E27FC236}">
                <a16:creationId xmlns:a16="http://schemas.microsoft.com/office/drawing/2014/main" id="{02F80A89-C8AD-E567-9B7A-385A896E5360}"/>
              </a:ext>
            </a:extLst>
          </p:cNvPr>
          <p:cNvSpPr txBox="1">
            <a:spLocks/>
          </p:cNvSpPr>
          <p:nvPr/>
        </p:nvSpPr>
        <p:spPr>
          <a:xfrm>
            <a:off x="1081890" y="5481772"/>
            <a:ext cx="10082484" cy="804477"/>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Many possible good answers</a:t>
            </a:r>
          </a:p>
          <a:p>
            <a:pPr marL="285750" indent="-285750">
              <a:buFont typeface="Arial" panose="020B0604020202020204" pitchFamily="34" charset="0"/>
              <a:buChar char="•"/>
            </a:pPr>
            <a:r>
              <a:rPr lang="en-US" dirty="0"/>
              <a:t>The loss function at token level, not how a human would judge (“avatar is a </a:t>
            </a:r>
            <a:r>
              <a:rPr lang="en-US" dirty="0">
                <a:solidFill>
                  <a:srgbClr val="92D050"/>
                </a:solidFill>
              </a:rPr>
              <a:t>movie</a:t>
            </a:r>
            <a:r>
              <a:rPr lang="en-US" dirty="0"/>
              <a:t>” vs “avatar is a </a:t>
            </a:r>
            <a:r>
              <a:rPr lang="en-US" dirty="0">
                <a:solidFill>
                  <a:schemeClr val="tx2"/>
                </a:solidFill>
              </a:rPr>
              <a:t>film</a:t>
            </a:r>
            <a:r>
              <a:rPr lang="en-US" dirty="0"/>
              <a:t>”) </a:t>
            </a:r>
          </a:p>
          <a:p>
            <a:endParaRPr lang="en-FR"/>
          </a:p>
        </p:txBody>
      </p:sp>
      <p:sp>
        <p:nvSpPr>
          <p:cNvPr id="10" name="Rectangle 9">
            <a:extLst>
              <a:ext uri="{FF2B5EF4-FFF2-40B4-BE49-F238E27FC236}">
                <a16:creationId xmlns:a16="http://schemas.microsoft.com/office/drawing/2014/main" id="{026911A4-3063-B55F-8D08-9020D0FBDBC5}"/>
              </a:ext>
            </a:extLst>
          </p:cNvPr>
          <p:cNvSpPr/>
          <p:nvPr/>
        </p:nvSpPr>
        <p:spPr>
          <a:xfrm>
            <a:off x="845739" y="5396241"/>
            <a:ext cx="100996" cy="8044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18435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B38F6B-3E0C-ACFE-27DC-9470F9FA75AD}"/>
              </a:ext>
            </a:extLst>
          </p:cNvPr>
          <p:cNvSpPr>
            <a:spLocks noGrp="1"/>
          </p:cNvSpPr>
          <p:nvPr>
            <p:ph type="sldNum" sz="quarter" idx="29"/>
          </p:nvPr>
        </p:nvSpPr>
        <p:spPr/>
        <p:txBody>
          <a:bodyPr/>
          <a:lstStyle/>
          <a:p>
            <a:fld id="{3633D75A-BE2D-484B-925B-BF3693E8768D}" type="slidenum">
              <a:rPr lang="en-US" smtClean="0"/>
              <a:pPr/>
              <a:t>18</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846C2CCC-5224-94E1-30B2-49A8BA6E5E32}"/>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US" dirty="0"/>
              <a:t>Alignment: Reinforcement Learning from Human Feedback</a:t>
            </a:r>
            <a:endParaRPr lang="en-FR"/>
          </a:p>
        </p:txBody>
      </p:sp>
      <p:sp>
        <p:nvSpPr>
          <p:cNvPr id="4" name="Text Placeholder 2">
            <a:extLst>
              <a:ext uri="{FF2B5EF4-FFF2-40B4-BE49-F238E27FC236}">
                <a16:creationId xmlns:a16="http://schemas.microsoft.com/office/drawing/2014/main" id="{6B4B8AD8-9DD9-D771-802C-742F5BC5964A}"/>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After instruction fine-tuning, align with human preferences</a:t>
            </a:r>
          </a:p>
        </p:txBody>
      </p:sp>
      <p:sp>
        <p:nvSpPr>
          <p:cNvPr id="5" name="AutoShape 4">
            <a:extLst>
              <a:ext uri="{FF2B5EF4-FFF2-40B4-BE49-F238E27FC236}">
                <a16:creationId xmlns:a16="http://schemas.microsoft.com/office/drawing/2014/main" id="{94A875AA-DDA6-D28C-1B23-3C07CE8ACF6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6" name="Picture 5">
            <a:extLst>
              <a:ext uri="{FF2B5EF4-FFF2-40B4-BE49-F238E27FC236}">
                <a16:creationId xmlns:a16="http://schemas.microsoft.com/office/drawing/2014/main" id="{CCD3FF30-7344-95E4-77A9-DC1DF68093A2}"/>
              </a:ext>
            </a:extLst>
          </p:cNvPr>
          <p:cNvPicPr>
            <a:picLocks noChangeAspect="1"/>
          </p:cNvPicPr>
          <p:nvPr/>
        </p:nvPicPr>
        <p:blipFill>
          <a:blip r:embed="rId2"/>
          <a:stretch>
            <a:fillRect/>
          </a:stretch>
        </p:blipFill>
        <p:spPr>
          <a:xfrm>
            <a:off x="2232102" y="1538523"/>
            <a:ext cx="8406161" cy="4988444"/>
          </a:xfrm>
          <a:prstGeom prst="rect">
            <a:avLst/>
          </a:prstGeom>
        </p:spPr>
      </p:pic>
    </p:spTree>
    <p:extLst>
      <p:ext uri="{BB962C8B-B14F-4D97-AF65-F5344CB8AC3E}">
        <p14:creationId xmlns:p14="http://schemas.microsoft.com/office/powerpoint/2010/main" val="173240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CF8C0E-E124-DC68-E001-5E2BCA27D9DA}"/>
              </a:ext>
            </a:extLst>
          </p:cNvPr>
          <p:cNvSpPr>
            <a:spLocks noGrp="1"/>
          </p:cNvSpPr>
          <p:nvPr>
            <p:ph type="sldNum" sz="quarter" idx="29"/>
          </p:nvPr>
        </p:nvSpPr>
        <p:spPr/>
        <p:txBody>
          <a:bodyPr/>
          <a:lstStyle/>
          <a:p>
            <a:fld id="{3633D75A-BE2D-484B-925B-BF3693E8768D}" type="slidenum">
              <a:rPr lang="en-US" smtClean="0"/>
              <a:pPr/>
              <a:t>19</a:t>
            </a:fld>
            <a:r>
              <a:rPr lang="en-US" dirty="0"/>
              <a:t> | </a:t>
            </a:r>
            <a:r>
              <a:rPr lang="en-US" dirty="0">
                <a:latin typeface="Helvetica" pitchFamily="2" charset="0"/>
              </a:rPr>
              <a:t>Alberto Lumbreras</a:t>
            </a:r>
          </a:p>
        </p:txBody>
      </p:sp>
      <p:sp>
        <p:nvSpPr>
          <p:cNvPr id="3" name="Rounded Rectangle 2">
            <a:extLst>
              <a:ext uri="{FF2B5EF4-FFF2-40B4-BE49-F238E27FC236}">
                <a16:creationId xmlns:a16="http://schemas.microsoft.com/office/drawing/2014/main" id="{A6EB1413-2E57-1288-327F-7154ECDE9B19}"/>
              </a:ext>
            </a:extLst>
          </p:cNvPr>
          <p:cNvSpPr/>
          <p:nvPr/>
        </p:nvSpPr>
        <p:spPr>
          <a:xfrm>
            <a:off x="1019445" y="5012997"/>
            <a:ext cx="6703966" cy="1039662"/>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 name="Title 1">
            <a:extLst>
              <a:ext uri="{FF2B5EF4-FFF2-40B4-BE49-F238E27FC236}">
                <a16:creationId xmlns:a16="http://schemas.microsoft.com/office/drawing/2014/main" id="{3A4C95CE-CF3E-2DD8-8C11-D554D14864D7}"/>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Choosing how far we need to go</a:t>
            </a:r>
          </a:p>
        </p:txBody>
      </p:sp>
      <p:sp>
        <p:nvSpPr>
          <p:cNvPr id="5" name="Text Placeholder 2">
            <a:extLst>
              <a:ext uri="{FF2B5EF4-FFF2-40B4-BE49-F238E27FC236}">
                <a16:creationId xmlns:a16="http://schemas.microsoft.com/office/drawing/2014/main" id="{6010AFF2-90D6-F4CA-BC1F-2617623BDAC4}"/>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Depends on needs, data, and resources</a:t>
            </a:r>
          </a:p>
        </p:txBody>
      </p:sp>
      <p:sp>
        <p:nvSpPr>
          <p:cNvPr id="6" name="Text Placeholder 3">
            <a:extLst>
              <a:ext uri="{FF2B5EF4-FFF2-40B4-BE49-F238E27FC236}">
                <a16:creationId xmlns:a16="http://schemas.microsoft.com/office/drawing/2014/main" id="{C84849CE-8E57-F6B9-AF7B-3927483521ED}"/>
              </a:ext>
            </a:extLst>
          </p:cNvPr>
          <p:cNvSpPr txBox="1">
            <a:spLocks/>
          </p:cNvSpPr>
          <p:nvPr/>
        </p:nvSpPr>
        <p:spPr>
          <a:xfrm>
            <a:off x="1092407" y="4711986"/>
            <a:ext cx="1376046" cy="347705"/>
          </a:xfrm>
          <a:prstGeom prst="rect">
            <a:avLst/>
          </a:prstGeom>
        </p:spPr>
        <p:txBody>
          <a:bodyPr>
            <a:normAutofit/>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1200"/>
              <a:t>Pre-trained model</a:t>
            </a:r>
          </a:p>
        </p:txBody>
      </p:sp>
      <p:pic>
        <p:nvPicPr>
          <p:cNvPr id="7" name="Picture 6">
            <a:extLst>
              <a:ext uri="{FF2B5EF4-FFF2-40B4-BE49-F238E27FC236}">
                <a16:creationId xmlns:a16="http://schemas.microsoft.com/office/drawing/2014/main" id="{1E9F4395-DDB8-414E-770E-8FFE31D1A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233" y="5336923"/>
            <a:ext cx="432072" cy="432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D3B290F-85B8-A112-AD92-9DC34AB66E80}"/>
              </a:ext>
            </a:extLst>
          </p:cNvPr>
          <p:cNvPicPr>
            <a:picLocks noChangeAspect="1"/>
          </p:cNvPicPr>
          <p:nvPr/>
        </p:nvPicPr>
        <p:blipFill>
          <a:blip r:embed="rId3"/>
          <a:stretch>
            <a:fillRect/>
          </a:stretch>
        </p:blipFill>
        <p:spPr>
          <a:xfrm>
            <a:off x="2877405" y="5346843"/>
            <a:ext cx="821343" cy="412233"/>
          </a:xfrm>
          <a:prstGeom prst="rect">
            <a:avLst/>
          </a:prstGeom>
        </p:spPr>
      </p:pic>
      <p:pic>
        <p:nvPicPr>
          <p:cNvPr id="9" name="Picture 8">
            <a:extLst>
              <a:ext uri="{FF2B5EF4-FFF2-40B4-BE49-F238E27FC236}">
                <a16:creationId xmlns:a16="http://schemas.microsoft.com/office/drawing/2014/main" id="{62579883-7C8A-AE71-8005-3CA5AC9FEECA}"/>
              </a:ext>
            </a:extLst>
          </p:cNvPr>
          <p:cNvPicPr>
            <a:picLocks noChangeAspect="1"/>
          </p:cNvPicPr>
          <p:nvPr/>
        </p:nvPicPr>
        <p:blipFill>
          <a:blip r:embed="rId4"/>
          <a:stretch>
            <a:fillRect/>
          </a:stretch>
        </p:blipFill>
        <p:spPr>
          <a:xfrm>
            <a:off x="3922370" y="5245864"/>
            <a:ext cx="687271" cy="618061"/>
          </a:xfrm>
          <a:prstGeom prst="rect">
            <a:avLst/>
          </a:prstGeom>
        </p:spPr>
      </p:pic>
      <p:pic>
        <p:nvPicPr>
          <p:cNvPr id="10" name="Picture 9">
            <a:extLst>
              <a:ext uri="{FF2B5EF4-FFF2-40B4-BE49-F238E27FC236}">
                <a16:creationId xmlns:a16="http://schemas.microsoft.com/office/drawing/2014/main" id="{BBB1FB45-0F3F-BCD7-53E0-A253C480B5DE}"/>
              </a:ext>
            </a:extLst>
          </p:cNvPr>
          <p:cNvPicPr>
            <a:picLocks noChangeAspect="1"/>
          </p:cNvPicPr>
          <p:nvPr/>
        </p:nvPicPr>
        <p:blipFill>
          <a:blip r:embed="rId5"/>
          <a:stretch>
            <a:fillRect/>
          </a:stretch>
        </p:blipFill>
        <p:spPr>
          <a:xfrm>
            <a:off x="4867910" y="5175087"/>
            <a:ext cx="617982" cy="706637"/>
          </a:xfrm>
          <a:prstGeom prst="rect">
            <a:avLst/>
          </a:prstGeom>
        </p:spPr>
      </p:pic>
      <p:pic>
        <p:nvPicPr>
          <p:cNvPr id="11" name="Picture 10">
            <a:extLst>
              <a:ext uri="{FF2B5EF4-FFF2-40B4-BE49-F238E27FC236}">
                <a16:creationId xmlns:a16="http://schemas.microsoft.com/office/drawing/2014/main" id="{4DDCE5C0-6BFB-0739-1F59-B9EFDDF421A4}"/>
              </a:ext>
            </a:extLst>
          </p:cNvPr>
          <p:cNvPicPr>
            <a:picLocks noChangeAspect="1"/>
          </p:cNvPicPr>
          <p:nvPr/>
        </p:nvPicPr>
        <p:blipFill>
          <a:blip r:embed="rId6"/>
          <a:stretch>
            <a:fillRect/>
          </a:stretch>
        </p:blipFill>
        <p:spPr>
          <a:xfrm>
            <a:off x="1458410" y="5408462"/>
            <a:ext cx="1195373" cy="306288"/>
          </a:xfrm>
          <a:prstGeom prst="rect">
            <a:avLst/>
          </a:prstGeom>
        </p:spPr>
      </p:pic>
      <p:pic>
        <p:nvPicPr>
          <p:cNvPr id="12" name="Picture 8" descr="Mistral 7B The Complete Guide of Mistral 7B &amp; finetune Model">
            <a:extLst>
              <a:ext uri="{FF2B5EF4-FFF2-40B4-BE49-F238E27FC236}">
                <a16:creationId xmlns:a16="http://schemas.microsoft.com/office/drawing/2014/main" id="{93162029-1A89-8EA2-191A-776030140A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822" y="5329557"/>
            <a:ext cx="913914" cy="464097"/>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C217328E-1CA0-47FC-741F-AEE1CFBC7BFC}"/>
              </a:ext>
            </a:extLst>
          </p:cNvPr>
          <p:cNvSpPr/>
          <p:nvPr/>
        </p:nvSpPr>
        <p:spPr>
          <a:xfrm>
            <a:off x="1019443" y="3300293"/>
            <a:ext cx="6713222" cy="1327329"/>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4" name="Text Placeholder 3">
            <a:extLst>
              <a:ext uri="{FF2B5EF4-FFF2-40B4-BE49-F238E27FC236}">
                <a16:creationId xmlns:a16="http://schemas.microsoft.com/office/drawing/2014/main" id="{3EF62581-A125-43A5-FD42-E50EEC1926DF}"/>
              </a:ext>
            </a:extLst>
          </p:cNvPr>
          <p:cNvSpPr txBox="1">
            <a:spLocks/>
          </p:cNvSpPr>
          <p:nvPr/>
        </p:nvSpPr>
        <p:spPr>
          <a:xfrm>
            <a:off x="1092406" y="2999282"/>
            <a:ext cx="3835109" cy="354045"/>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1200"/>
              <a:t>Supervised fine-tuned (a.k.a. instruction fine-tuned) </a:t>
            </a:r>
          </a:p>
        </p:txBody>
      </p:sp>
      <p:sp>
        <p:nvSpPr>
          <p:cNvPr id="15" name="Rounded Rectangle 14">
            <a:extLst>
              <a:ext uri="{FF2B5EF4-FFF2-40B4-BE49-F238E27FC236}">
                <a16:creationId xmlns:a16="http://schemas.microsoft.com/office/drawing/2014/main" id="{9CFC6CD3-B03F-CB68-D4FB-90C14E672A64}"/>
              </a:ext>
            </a:extLst>
          </p:cNvPr>
          <p:cNvSpPr/>
          <p:nvPr/>
        </p:nvSpPr>
        <p:spPr>
          <a:xfrm>
            <a:off x="1028700" y="1838670"/>
            <a:ext cx="6703965" cy="107624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6" name="Text Placeholder 3">
            <a:extLst>
              <a:ext uri="{FF2B5EF4-FFF2-40B4-BE49-F238E27FC236}">
                <a16:creationId xmlns:a16="http://schemas.microsoft.com/office/drawing/2014/main" id="{DE975E8C-95E2-E263-D37F-2C42D3846A91}"/>
              </a:ext>
            </a:extLst>
          </p:cNvPr>
          <p:cNvSpPr txBox="1">
            <a:spLocks/>
          </p:cNvSpPr>
          <p:nvPr/>
        </p:nvSpPr>
        <p:spPr>
          <a:xfrm>
            <a:off x="1028701" y="1531138"/>
            <a:ext cx="3848904" cy="354045"/>
          </a:xfrm>
          <a:prstGeom prst="rect">
            <a:avLst/>
          </a:prstGeom>
        </p:spPr>
        <p:txBody>
          <a:bodyPr vert="horz" lIns="0" tIns="45720" rIns="91440" bIns="45720" rtlCol="0">
            <a:normAutofit/>
          </a:bodyPr>
          <a:lstStyle>
            <a:defPPr>
              <a:defRPr lang="en-US"/>
            </a:defPPr>
            <a:lvl1pPr indent="0" defTabSz="914377">
              <a:lnSpc>
                <a:spcPct val="120000"/>
              </a:lnSpc>
              <a:spcBef>
                <a:spcPts val="600"/>
              </a:spcBef>
              <a:buFont typeface="Arial" panose="020B0604020202020204" pitchFamily="34" charset="0"/>
              <a:buNone/>
              <a:defRPr sz="1200" b="0" i="0">
                <a:latin typeface="HurmeGeometricSans1 Regular" panose="020B0500020000000000" pitchFamily="34" charset="0"/>
                <a:cs typeface="Cordia New" panose="020B0304020202020204" pitchFamily="34" charset="-34"/>
              </a:defRPr>
            </a:lvl1pPr>
            <a:lvl2pPr marL="457189"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2pPr>
            <a:lvl3pPr marL="914377"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3pPr>
            <a:lvl4pPr marL="1371566"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4pPr>
            <a:lvl5pPr marL="1828754"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FR"/>
              <a:t>Aligned to human preferences (rankings) (a.k.a. RLHF) </a:t>
            </a:r>
          </a:p>
        </p:txBody>
      </p:sp>
      <p:pic>
        <p:nvPicPr>
          <p:cNvPr id="17" name="Picture 16">
            <a:extLst>
              <a:ext uri="{FF2B5EF4-FFF2-40B4-BE49-F238E27FC236}">
                <a16:creationId xmlns:a16="http://schemas.microsoft.com/office/drawing/2014/main" id="{BC4EA4BF-DD46-31D6-0909-5252B66C6FF7}"/>
              </a:ext>
            </a:extLst>
          </p:cNvPr>
          <p:cNvPicPr>
            <a:picLocks noChangeAspect="1"/>
          </p:cNvPicPr>
          <p:nvPr/>
        </p:nvPicPr>
        <p:blipFill>
          <a:blip r:embed="rId3"/>
          <a:stretch>
            <a:fillRect/>
          </a:stretch>
        </p:blipFill>
        <p:spPr>
          <a:xfrm>
            <a:off x="1678398" y="2139679"/>
            <a:ext cx="821343" cy="412233"/>
          </a:xfrm>
          <a:prstGeom prst="rect">
            <a:avLst/>
          </a:prstGeom>
        </p:spPr>
      </p:pic>
      <p:sp>
        <p:nvSpPr>
          <p:cNvPr id="18" name="TextBox 17">
            <a:extLst>
              <a:ext uri="{FF2B5EF4-FFF2-40B4-BE49-F238E27FC236}">
                <a16:creationId xmlns:a16="http://schemas.microsoft.com/office/drawing/2014/main" id="{8262E84D-4E11-ACD2-A9ED-D832F17DD683}"/>
              </a:ext>
            </a:extLst>
          </p:cNvPr>
          <p:cNvSpPr txBox="1"/>
          <p:nvPr/>
        </p:nvSpPr>
        <p:spPr>
          <a:xfrm>
            <a:off x="2574917" y="2196807"/>
            <a:ext cx="354046" cy="369332"/>
          </a:xfrm>
          <a:prstGeom prst="rect">
            <a:avLst/>
          </a:prstGeom>
          <a:noFill/>
        </p:spPr>
        <p:txBody>
          <a:bodyPr wrap="square">
            <a:spAutoFit/>
          </a:bodyPr>
          <a:lstStyle/>
          <a:p>
            <a:pPr algn="ctr"/>
            <a:r>
              <a:rPr lang="en-FR"/>
              <a:t>+</a:t>
            </a:r>
          </a:p>
        </p:txBody>
      </p:sp>
      <p:pic>
        <p:nvPicPr>
          <p:cNvPr id="19" name="Picture 18">
            <a:extLst>
              <a:ext uri="{FF2B5EF4-FFF2-40B4-BE49-F238E27FC236}">
                <a16:creationId xmlns:a16="http://schemas.microsoft.com/office/drawing/2014/main" id="{D2DACA68-B115-DC8A-685F-001E0E907D89}"/>
              </a:ext>
            </a:extLst>
          </p:cNvPr>
          <p:cNvPicPr>
            <a:picLocks noChangeAspect="1"/>
          </p:cNvPicPr>
          <p:nvPr/>
        </p:nvPicPr>
        <p:blipFill>
          <a:blip r:embed="rId8"/>
          <a:stretch>
            <a:fillRect/>
          </a:stretch>
        </p:blipFill>
        <p:spPr>
          <a:xfrm>
            <a:off x="4176241" y="2124896"/>
            <a:ext cx="1184753" cy="464201"/>
          </a:xfrm>
          <a:prstGeom prst="rect">
            <a:avLst/>
          </a:prstGeom>
        </p:spPr>
      </p:pic>
      <p:pic>
        <p:nvPicPr>
          <p:cNvPr id="20" name="Picture 6" descr="High-Quality Text Annotation Services | Text Labeling Company">
            <a:extLst>
              <a:ext uri="{FF2B5EF4-FFF2-40B4-BE49-F238E27FC236}">
                <a16:creationId xmlns:a16="http://schemas.microsoft.com/office/drawing/2014/main" id="{B629C270-420A-0842-026C-84684D6517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6790" y="20133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951186B-7392-45FC-4E8E-2891C7574579}"/>
              </a:ext>
            </a:extLst>
          </p:cNvPr>
          <p:cNvSpPr txBox="1"/>
          <p:nvPr/>
        </p:nvSpPr>
        <p:spPr>
          <a:xfrm>
            <a:off x="3778321" y="2182580"/>
            <a:ext cx="354046" cy="369332"/>
          </a:xfrm>
          <a:prstGeom prst="rect">
            <a:avLst/>
          </a:prstGeom>
          <a:noFill/>
        </p:spPr>
        <p:txBody>
          <a:bodyPr wrap="square">
            <a:spAutoFit/>
          </a:bodyPr>
          <a:lstStyle/>
          <a:p>
            <a:pPr algn="ctr"/>
            <a:r>
              <a:rPr lang="en-FR"/>
              <a:t>+</a:t>
            </a:r>
          </a:p>
        </p:txBody>
      </p:sp>
      <p:pic>
        <p:nvPicPr>
          <p:cNvPr id="22" name="Picture 21">
            <a:extLst>
              <a:ext uri="{FF2B5EF4-FFF2-40B4-BE49-F238E27FC236}">
                <a16:creationId xmlns:a16="http://schemas.microsoft.com/office/drawing/2014/main" id="{CD4F5412-2DFF-560B-1032-CE5C57F10BE6}"/>
              </a:ext>
            </a:extLst>
          </p:cNvPr>
          <p:cNvPicPr>
            <a:picLocks noChangeAspect="1"/>
          </p:cNvPicPr>
          <p:nvPr/>
        </p:nvPicPr>
        <p:blipFill>
          <a:blip r:embed="rId3"/>
          <a:stretch>
            <a:fillRect/>
          </a:stretch>
        </p:blipFill>
        <p:spPr>
          <a:xfrm>
            <a:off x="1728068" y="3688472"/>
            <a:ext cx="821343" cy="412233"/>
          </a:xfrm>
          <a:prstGeom prst="rect">
            <a:avLst/>
          </a:prstGeom>
        </p:spPr>
      </p:pic>
      <p:pic>
        <p:nvPicPr>
          <p:cNvPr id="23" name="Picture 6" descr="High-Quality Text Annotation Services | Text Labeling Company">
            <a:extLst>
              <a:ext uri="{FF2B5EF4-FFF2-40B4-BE49-F238E27FC236}">
                <a16:creationId xmlns:a16="http://schemas.microsoft.com/office/drawing/2014/main" id="{B14B09E3-10CC-69AA-ECBC-809954B129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5096" y="3583573"/>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0B3B475-0689-9781-E060-F3DE84D24F4F}"/>
              </a:ext>
            </a:extLst>
          </p:cNvPr>
          <p:cNvSpPr txBox="1"/>
          <p:nvPr/>
        </p:nvSpPr>
        <p:spPr>
          <a:xfrm>
            <a:off x="2658047" y="3731373"/>
            <a:ext cx="354046" cy="369332"/>
          </a:xfrm>
          <a:prstGeom prst="rect">
            <a:avLst/>
          </a:prstGeom>
          <a:noFill/>
        </p:spPr>
        <p:txBody>
          <a:bodyPr wrap="square">
            <a:spAutoFit/>
          </a:bodyPr>
          <a:lstStyle/>
          <a:p>
            <a:pPr algn="ctr"/>
            <a:r>
              <a:rPr lang="en-FR"/>
              <a:t>+</a:t>
            </a:r>
          </a:p>
        </p:txBody>
      </p:sp>
      <p:sp>
        <p:nvSpPr>
          <p:cNvPr id="25" name="TextBox 24">
            <a:extLst>
              <a:ext uri="{FF2B5EF4-FFF2-40B4-BE49-F238E27FC236}">
                <a16:creationId xmlns:a16="http://schemas.microsoft.com/office/drawing/2014/main" id="{2205B0BA-EA82-47CD-A51E-21E88932A8D1}"/>
              </a:ext>
            </a:extLst>
          </p:cNvPr>
          <p:cNvSpPr txBox="1"/>
          <p:nvPr/>
        </p:nvSpPr>
        <p:spPr>
          <a:xfrm>
            <a:off x="4113650" y="3731373"/>
            <a:ext cx="354046" cy="369332"/>
          </a:xfrm>
          <a:prstGeom prst="rect">
            <a:avLst/>
          </a:prstGeom>
          <a:noFill/>
        </p:spPr>
        <p:txBody>
          <a:bodyPr wrap="square">
            <a:spAutoFit/>
          </a:bodyPr>
          <a:lstStyle/>
          <a:p>
            <a:pPr algn="ctr"/>
            <a:r>
              <a:rPr lang="en-FR"/>
              <a:t>=</a:t>
            </a:r>
          </a:p>
        </p:txBody>
      </p:sp>
      <p:pic>
        <p:nvPicPr>
          <p:cNvPr id="26" name="Picture 25">
            <a:extLst>
              <a:ext uri="{FF2B5EF4-FFF2-40B4-BE49-F238E27FC236}">
                <a16:creationId xmlns:a16="http://schemas.microsoft.com/office/drawing/2014/main" id="{FE0739C9-8B91-F08B-82BA-BD3AF43D3D6B}"/>
              </a:ext>
            </a:extLst>
          </p:cNvPr>
          <p:cNvPicPr>
            <a:picLocks noChangeAspect="1"/>
          </p:cNvPicPr>
          <p:nvPr/>
        </p:nvPicPr>
        <p:blipFill>
          <a:blip r:embed="rId10"/>
          <a:stretch>
            <a:fillRect/>
          </a:stretch>
        </p:blipFill>
        <p:spPr>
          <a:xfrm>
            <a:off x="4442777" y="3551478"/>
            <a:ext cx="914304" cy="738710"/>
          </a:xfrm>
          <a:prstGeom prst="rect">
            <a:avLst/>
          </a:prstGeom>
        </p:spPr>
      </p:pic>
      <p:sp>
        <p:nvSpPr>
          <p:cNvPr id="27" name="TextBox 26">
            <a:extLst>
              <a:ext uri="{FF2B5EF4-FFF2-40B4-BE49-F238E27FC236}">
                <a16:creationId xmlns:a16="http://schemas.microsoft.com/office/drawing/2014/main" id="{4DAC2AAD-4A8A-F43A-ABC0-CE57097D4750}"/>
              </a:ext>
            </a:extLst>
          </p:cNvPr>
          <p:cNvSpPr txBox="1"/>
          <p:nvPr/>
        </p:nvSpPr>
        <p:spPr>
          <a:xfrm>
            <a:off x="5576180" y="2172330"/>
            <a:ext cx="354046" cy="369332"/>
          </a:xfrm>
          <a:prstGeom prst="rect">
            <a:avLst/>
          </a:prstGeom>
          <a:noFill/>
        </p:spPr>
        <p:txBody>
          <a:bodyPr wrap="square">
            <a:spAutoFit/>
          </a:bodyPr>
          <a:lstStyle/>
          <a:p>
            <a:pPr algn="ctr"/>
            <a:r>
              <a:rPr lang="en-FR"/>
              <a:t>=</a:t>
            </a:r>
          </a:p>
        </p:txBody>
      </p:sp>
      <p:sp>
        <p:nvSpPr>
          <p:cNvPr id="28" name="Text Placeholder 3">
            <a:extLst>
              <a:ext uri="{FF2B5EF4-FFF2-40B4-BE49-F238E27FC236}">
                <a16:creationId xmlns:a16="http://schemas.microsoft.com/office/drawing/2014/main" id="{F2097C23-59B8-85C8-D7D7-9ECD0298E527}"/>
              </a:ext>
            </a:extLst>
          </p:cNvPr>
          <p:cNvSpPr txBox="1">
            <a:spLocks/>
          </p:cNvSpPr>
          <p:nvPr/>
        </p:nvSpPr>
        <p:spPr>
          <a:xfrm>
            <a:off x="6096289" y="2456556"/>
            <a:ext cx="821344" cy="349360"/>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1200" b="1"/>
              <a:t>Chat</a:t>
            </a:r>
          </a:p>
        </p:txBody>
      </p:sp>
      <p:pic>
        <p:nvPicPr>
          <p:cNvPr id="29" name="Picture 28">
            <a:extLst>
              <a:ext uri="{FF2B5EF4-FFF2-40B4-BE49-F238E27FC236}">
                <a16:creationId xmlns:a16="http://schemas.microsoft.com/office/drawing/2014/main" id="{D449AFC6-9F3D-3A69-5832-DAFEA93B5F41}"/>
              </a:ext>
            </a:extLst>
          </p:cNvPr>
          <p:cNvPicPr>
            <a:picLocks noChangeAspect="1"/>
          </p:cNvPicPr>
          <p:nvPr/>
        </p:nvPicPr>
        <p:blipFill>
          <a:blip r:embed="rId3"/>
          <a:stretch>
            <a:fillRect/>
          </a:stretch>
        </p:blipFill>
        <p:spPr>
          <a:xfrm>
            <a:off x="6060679" y="2053588"/>
            <a:ext cx="821343" cy="412233"/>
          </a:xfrm>
          <a:prstGeom prst="rect">
            <a:avLst/>
          </a:prstGeom>
        </p:spPr>
      </p:pic>
      <p:sp>
        <p:nvSpPr>
          <p:cNvPr id="30" name="Text Placeholder 3">
            <a:extLst>
              <a:ext uri="{FF2B5EF4-FFF2-40B4-BE49-F238E27FC236}">
                <a16:creationId xmlns:a16="http://schemas.microsoft.com/office/drawing/2014/main" id="{CDDF3CCA-CD5B-0278-6171-25EB7AF5A4B5}"/>
              </a:ext>
            </a:extLst>
          </p:cNvPr>
          <p:cNvSpPr txBox="1">
            <a:spLocks/>
          </p:cNvSpPr>
          <p:nvPr/>
        </p:nvSpPr>
        <p:spPr>
          <a:xfrm>
            <a:off x="3039973" y="4280600"/>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Annotated data</a:t>
            </a:r>
          </a:p>
        </p:txBody>
      </p:sp>
      <p:sp>
        <p:nvSpPr>
          <p:cNvPr id="31" name="Text Placeholder 3">
            <a:extLst>
              <a:ext uri="{FF2B5EF4-FFF2-40B4-BE49-F238E27FC236}">
                <a16:creationId xmlns:a16="http://schemas.microsoft.com/office/drawing/2014/main" id="{BD5D9B9E-366B-596D-E942-DA6405E081F3}"/>
              </a:ext>
            </a:extLst>
          </p:cNvPr>
          <p:cNvSpPr txBox="1">
            <a:spLocks/>
          </p:cNvSpPr>
          <p:nvPr/>
        </p:nvSpPr>
        <p:spPr>
          <a:xfrm>
            <a:off x="8104649" y="5221662"/>
            <a:ext cx="3024831" cy="613489"/>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knowledge</a:t>
            </a:r>
          </a:p>
          <a:p>
            <a:pPr marL="171450" indent="-171450">
              <a:buFont typeface="Arial" panose="020B0604020202020204" pitchFamily="34" charset="0"/>
              <a:buChar char="•"/>
            </a:pPr>
            <a:r>
              <a:rPr lang="en-FR" sz="1200"/>
              <a:t>P</a:t>
            </a:r>
            <a:r>
              <a:rPr lang="en-GB" sz="1200" dirty="0"/>
              <a:t>e</a:t>
            </a:r>
            <a:r>
              <a:rPr lang="en-FR" sz="1200"/>
              <a:t>rforms tasks if prompted properly</a:t>
            </a:r>
          </a:p>
        </p:txBody>
      </p:sp>
      <p:sp>
        <p:nvSpPr>
          <p:cNvPr id="32" name="Text Placeholder 3">
            <a:extLst>
              <a:ext uri="{FF2B5EF4-FFF2-40B4-BE49-F238E27FC236}">
                <a16:creationId xmlns:a16="http://schemas.microsoft.com/office/drawing/2014/main" id="{5F8A3054-9364-1869-5BFF-ABE2BE25EA0D}"/>
              </a:ext>
            </a:extLst>
          </p:cNvPr>
          <p:cNvSpPr txBox="1">
            <a:spLocks/>
          </p:cNvSpPr>
          <p:nvPr/>
        </p:nvSpPr>
        <p:spPr>
          <a:xfrm>
            <a:off x="2861874" y="2655239"/>
            <a:ext cx="1236316" cy="301353"/>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Annotated data</a:t>
            </a:r>
          </a:p>
        </p:txBody>
      </p:sp>
      <p:sp>
        <p:nvSpPr>
          <p:cNvPr id="33" name="Text Placeholder 3">
            <a:extLst>
              <a:ext uri="{FF2B5EF4-FFF2-40B4-BE49-F238E27FC236}">
                <a16:creationId xmlns:a16="http://schemas.microsoft.com/office/drawing/2014/main" id="{66F5B6F7-8BBB-CB23-C46C-1DADB559600D}"/>
              </a:ext>
            </a:extLst>
          </p:cNvPr>
          <p:cNvSpPr txBox="1">
            <a:spLocks/>
          </p:cNvSpPr>
          <p:nvPr/>
        </p:nvSpPr>
        <p:spPr>
          <a:xfrm>
            <a:off x="4217003" y="2677009"/>
            <a:ext cx="1293057" cy="238152"/>
          </a:xfrm>
          <a:prstGeom prst="rect">
            <a:avLst/>
          </a:prstGeom>
        </p:spPr>
        <p:txBody>
          <a:bodyPr vert="horz" lIns="0" tIns="45720" rIns="91440" bIns="45720" rtlCol="0">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1200"/>
              <a:t>Human ranking data</a:t>
            </a:r>
          </a:p>
        </p:txBody>
      </p:sp>
      <p:sp>
        <p:nvSpPr>
          <p:cNvPr id="34" name="Text Placeholder 3">
            <a:extLst>
              <a:ext uri="{FF2B5EF4-FFF2-40B4-BE49-F238E27FC236}">
                <a16:creationId xmlns:a16="http://schemas.microsoft.com/office/drawing/2014/main" id="{D29C63A0-8C44-FEDD-E1D4-B470BD97A6E9}"/>
              </a:ext>
            </a:extLst>
          </p:cNvPr>
          <p:cNvSpPr txBox="1">
            <a:spLocks/>
          </p:cNvSpPr>
          <p:nvPr/>
        </p:nvSpPr>
        <p:spPr>
          <a:xfrm>
            <a:off x="1663414" y="4269792"/>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Pre-trained model</a:t>
            </a:r>
          </a:p>
        </p:txBody>
      </p:sp>
      <p:sp>
        <p:nvSpPr>
          <p:cNvPr id="35" name="Text Placeholder 3">
            <a:extLst>
              <a:ext uri="{FF2B5EF4-FFF2-40B4-BE49-F238E27FC236}">
                <a16:creationId xmlns:a16="http://schemas.microsoft.com/office/drawing/2014/main" id="{6B8F1B3A-E18B-AC0F-5A07-2A4A44D39EB3}"/>
              </a:ext>
            </a:extLst>
          </p:cNvPr>
          <p:cNvSpPr txBox="1">
            <a:spLocks/>
          </p:cNvSpPr>
          <p:nvPr/>
        </p:nvSpPr>
        <p:spPr>
          <a:xfrm>
            <a:off x="1542969" y="2659968"/>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Pre-trained model</a:t>
            </a:r>
          </a:p>
        </p:txBody>
      </p:sp>
      <p:sp>
        <p:nvSpPr>
          <p:cNvPr id="36" name="Text Placeholder 3">
            <a:extLst>
              <a:ext uri="{FF2B5EF4-FFF2-40B4-BE49-F238E27FC236}">
                <a16:creationId xmlns:a16="http://schemas.microsoft.com/office/drawing/2014/main" id="{0E0FB03C-9929-8494-24BB-9F579165141D}"/>
              </a:ext>
            </a:extLst>
          </p:cNvPr>
          <p:cNvSpPr txBox="1">
            <a:spLocks/>
          </p:cNvSpPr>
          <p:nvPr/>
        </p:nvSpPr>
        <p:spPr>
          <a:xfrm>
            <a:off x="8104649" y="3715623"/>
            <a:ext cx="3024831" cy="613489"/>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 specialized knowledge</a:t>
            </a:r>
          </a:p>
          <a:p>
            <a:pPr marL="171450" indent="-171450">
              <a:buFont typeface="Arial" panose="020B0604020202020204" pitchFamily="34" charset="0"/>
              <a:buChar char="•"/>
            </a:pPr>
            <a:r>
              <a:rPr lang="en-US" sz="1200" dirty="0"/>
              <a:t>Task-oriented</a:t>
            </a:r>
            <a:endParaRPr lang="en-FR" sz="1200"/>
          </a:p>
        </p:txBody>
      </p:sp>
      <p:sp>
        <p:nvSpPr>
          <p:cNvPr id="37" name="Text Placeholder 3">
            <a:extLst>
              <a:ext uri="{FF2B5EF4-FFF2-40B4-BE49-F238E27FC236}">
                <a16:creationId xmlns:a16="http://schemas.microsoft.com/office/drawing/2014/main" id="{0387C191-8200-862F-229B-62D542C9D66C}"/>
              </a:ext>
            </a:extLst>
          </p:cNvPr>
          <p:cNvSpPr txBox="1">
            <a:spLocks/>
          </p:cNvSpPr>
          <p:nvPr/>
        </p:nvSpPr>
        <p:spPr>
          <a:xfrm>
            <a:off x="8041969" y="1969537"/>
            <a:ext cx="3024831" cy="864667"/>
          </a:xfrm>
          <a:prstGeom prst="rect">
            <a:avLst/>
          </a:prstGeom>
        </p:spPr>
        <p:txBody>
          <a:bodyPr vert="horz" lIns="0" tIns="45720" rIns="91440" bIns="45720" rtlCol="0">
            <a:normAutofit lnSpcReduction="1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 specialized knowledge</a:t>
            </a:r>
          </a:p>
          <a:p>
            <a:pPr marL="171450" indent="-171450">
              <a:buFont typeface="Arial" panose="020B0604020202020204" pitchFamily="34" charset="0"/>
              <a:buChar char="•"/>
            </a:pPr>
            <a:r>
              <a:rPr lang="en-US" sz="1200" dirty="0"/>
              <a:t>Task-oriented</a:t>
            </a:r>
          </a:p>
          <a:p>
            <a:pPr marL="171450" indent="-171450">
              <a:buFont typeface="Arial" panose="020B0604020202020204" pitchFamily="34" charset="0"/>
              <a:buChar char="•"/>
            </a:pPr>
            <a:r>
              <a:rPr lang="en-US" sz="1200" dirty="0"/>
              <a:t>Higher quality</a:t>
            </a:r>
            <a:endParaRPr lang="en-FR" sz="1200"/>
          </a:p>
        </p:txBody>
      </p:sp>
      <p:sp>
        <p:nvSpPr>
          <p:cNvPr id="38" name="Down Arrow 37">
            <a:extLst>
              <a:ext uri="{FF2B5EF4-FFF2-40B4-BE49-F238E27FC236}">
                <a16:creationId xmlns:a16="http://schemas.microsoft.com/office/drawing/2014/main" id="{287A40A2-5199-CE81-E0CF-659D274056D6}"/>
              </a:ext>
            </a:extLst>
          </p:cNvPr>
          <p:cNvSpPr/>
          <p:nvPr/>
        </p:nvSpPr>
        <p:spPr>
          <a:xfrm rot="10800000">
            <a:off x="559994" y="1755755"/>
            <a:ext cx="332198" cy="4296904"/>
          </a:xfrm>
          <a:prstGeom prst="downArrow">
            <a:avLst/>
          </a:prstGeom>
          <a:gradFill flip="none" rotWithShape="1">
            <a:gsLst>
              <a:gs pos="0">
                <a:schemeClr val="tx1">
                  <a:lumMod val="10000"/>
                  <a:lumOff val="90000"/>
                  <a:shade val="30000"/>
                  <a:satMod val="115000"/>
                </a:schemeClr>
              </a:gs>
              <a:gs pos="50000">
                <a:schemeClr val="tx1">
                  <a:lumMod val="10000"/>
                  <a:lumOff val="90000"/>
                  <a:shade val="67500"/>
                  <a:satMod val="115000"/>
                </a:schemeClr>
              </a:gs>
              <a:gs pos="100000">
                <a:schemeClr val="tx1">
                  <a:lumMod val="10000"/>
                  <a:lumOff val="90000"/>
                  <a:shade val="100000"/>
                  <a:satMod val="115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59839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872C469-3D1E-21ED-FFD9-98D3682A6E1B}"/>
              </a:ext>
            </a:extLst>
          </p:cNvPr>
          <p:cNvSpPr>
            <a:spLocks noGrp="1"/>
          </p:cNvSpPr>
          <p:nvPr>
            <p:ph type="sldNum" sz="quarter" idx="29"/>
          </p:nvPr>
        </p:nvSpPr>
        <p:spPr/>
        <p:txBody>
          <a:bodyPr/>
          <a:lstStyle/>
          <a:p>
            <a:fld id="{3633D75A-BE2D-484B-925B-BF3693E8768D}" type="slidenum">
              <a:rPr lang="en-US" smtClean="0"/>
              <a:pPr/>
              <a:t>2</a:t>
            </a:fld>
            <a:r>
              <a:rPr lang="en-US" dirty="0"/>
              <a:t> | </a:t>
            </a:r>
            <a:r>
              <a:rPr lang="en-US" dirty="0">
                <a:latin typeface="Helvetica" pitchFamily="2" charset="0"/>
              </a:rPr>
              <a:t>Alberto Lumbreras</a:t>
            </a:r>
          </a:p>
        </p:txBody>
      </p:sp>
      <p:sp>
        <p:nvSpPr>
          <p:cNvPr id="7" name="Title 1">
            <a:extLst>
              <a:ext uri="{FF2B5EF4-FFF2-40B4-BE49-F238E27FC236}">
                <a16:creationId xmlns:a16="http://schemas.microsoft.com/office/drawing/2014/main" id="{8FD128DD-C7B7-8145-9CCD-D2D73BED35A7}"/>
              </a:ext>
            </a:extLst>
          </p:cNvPr>
          <p:cNvSpPr>
            <a:spLocks noGrp="1"/>
          </p:cNvSpPr>
          <p:nvPr>
            <p:ph type="title"/>
          </p:nvPr>
        </p:nvSpPr>
        <p:spPr>
          <a:xfrm>
            <a:off x="1029775" y="571751"/>
            <a:ext cx="10134599" cy="456437"/>
          </a:xfrm>
        </p:spPr>
        <p:txBody>
          <a:bodyPr>
            <a:normAutofit fontScale="90000"/>
          </a:bodyPr>
          <a:lstStyle/>
          <a:p>
            <a:r>
              <a:rPr lang="en-FR"/>
              <a:t>What is a language model</a:t>
            </a:r>
          </a:p>
        </p:txBody>
      </p:sp>
      <p:sp>
        <p:nvSpPr>
          <p:cNvPr id="8" name="Text Placeholder 2">
            <a:extLst>
              <a:ext uri="{FF2B5EF4-FFF2-40B4-BE49-F238E27FC236}">
                <a16:creationId xmlns:a16="http://schemas.microsoft.com/office/drawing/2014/main" id="{B6A57CE4-3917-92C0-A453-E99092ECFBF5}"/>
              </a:ext>
            </a:extLst>
          </p:cNvPr>
          <p:cNvSpPr>
            <a:spLocks noGrp="1"/>
          </p:cNvSpPr>
          <p:nvPr>
            <p:ph type="body" sz="quarter" idx="11"/>
          </p:nvPr>
        </p:nvSpPr>
        <p:spPr>
          <a:xfrm>
            <a:off x="1028701" y="1028188"/>
            <a:ext cx="10135716" cy="354045"/>
          </a:xfrm>
        </p:spPr>
        <p:txBody>
          <a:bodyPr>
            <a:normAutofit lnSpcReduction="10000"/>
          </a:bodyPr>
          <a:lstStyle/>
          <a:p>
            <a:r>
              <a:rPr lang="en-FR"/>
              <a:t>A model that learns the probability of each possible sentence</a:t>
            </a:r>
          </a:p>
        </p:txBody>
      </p:sp>
      <p:pic>
        <p:nvPicPr>
          <p:cNvPr id="9" name="Picture 8">
            <a:extLst>
              <a:ext uri="{FF2B5EF4-FFF2-40B4-BE49-F238E27FC236}">
                <a16:creationId xmlns:a16="http://schemas.microsoft.com/office/drawing/2014/main" id="{E072F7D0-1322-9267-2B84-27BB32B902E8}"/>
              </a:ext>
            </a:extLst>
          </p:cNvPr>
          <p:cNvPicPr>
            <a:picLocks noChangeAspect="1"/>
          </p:cNvPicPr>
          <p:nvPr/>
        </p:nvPicPr>
        <p:blipFill>
          <a:blip r:embed="rId2"/>
          <a:stretch>
            <a:fillRect/>
          </a:stretch>
        </p:blipFill>
        <p:spPr>
          <a:xfrm>
            <a:off x="850373" y="1652158"/>
            <a:ext cx="9182269" cy="3894132"/>
          </a:xfrm>
          <a:prstGeom prst="rect">
            <a:avLst/>
          </a:prstGeom>
        </p:spPr>
      </p:pic>
    </p:spTree>
    <p:extLst>
      <p:ext uri="{BB962C8B-B14F-4D97-AF65-F5344CB8AC3E}">
        <p14:creationId xmlns:p14="http://schemas.microsoft.com/office/powerpoint/2010/main" val="4418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B5AB1-0060-7E35-B511-F6A6B50D5BBB}"/>
              </a:ext>
            </a:extLst>
          </p:cNvPr>
          <p:cNvSpPr>
            <a:spLocks noGrp="1"/>
          </p:cNvSpPr>
          <p:nvPr>
            <p:ph type="sldNum" sz="quarter" idx="29"/>
          </p:nvPr>
        </p:nvSpPr>
        <p:spPr/>
        <p:txBody>
          <a:bodyPr/>
          <a:lstStyle/>
          <a:p>
            <a:fld id="{3633D75A-BE2D-484B-925B-BF3693E8768D}" type="slidenum">
              <a:rPr lang="en-US" smtClean="0"/>
              <a:pPr/>
              <a:t>20</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90294B7C-D3B2-2754-91F7-659E21CFB920}"/>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I</a:t>
            </a:r>
            <a:r>
              <a:rPr lang="en-GB" dirty="0"/>
              <a:t>n</a:t>
            </a:r>
            <a:r>
              <a:rPr lang="en-FR"/>
              <a:t>struction fine-tuning</a:t>
            </a:r>
          </a:p>
        </p:txBody>
      </p:sp>
      <p:sp>
        <p:nvSpPr>
          <p:cNvPr id="4" name="Text Placeholder 2">
            <a:extLst>
              <a:ext uri="{FF2B5EF4-FFF2-40B4-BE49-F238E27FC236}">
                <a16:creationId xmlns:a16="http://schemas.microsoft.com/office/drawing/2014/main" id="{453A4F63-AF88-2437-604B-7B9A79F240B9}"/>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Supervised training from human-labeled data for alignment with human intent</a:t>
            </a:r>
          </a:p>
        </p:txBody>
      </p:sp>
      <p:sp>
        <p:nvSpPr>
          <p:cNvPr id="5" name="Text Placeholder 3">
            <a:extLst>
              <a:ext uri="{FF2B5EF4-FFF2-40B4-BE49-F238E27FC236}">
                <a16:creationId xmlns:a16="http://schemas.microsoft.com/office/drawing/2014/main" id="{49F676F8-CE05-35B9-10E8-73180E8EDF5C}"/>
              </a:ext>
            </a:extLst>
          </p:cNvPr>
          <p:cNvSpPr txBox="1">
            <a:spLocks/>
          </p:cNvSpPr>
          <p:nvPr/>
        </p:nvSpPr>
        <p:spPr>
          <a:xfrm>
            <a:off x="1028701" y="1634831"/>
            <a:ext cx="7624645" cy="617330"/>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FR"/>
              <a:t>Collect examples of (instruction, output) pairs across many tasks and finetune an LM</a:t>
            </a:r>
          </a:p>
          <a:p>
            <a:endParaRPr lang="en-FR"/>
          </a:p>
        </p:txBody>
      </p:sp>
      <p:pic>
        <p:nvPicPr>
          <p:cNvPr id="6" name="Picture 5">
            <a:extLst>
              <a:ext uri="{FF2B5EF4-FFF2-40B4-BE49-F238E27FC236}">
                <a16:creationId xmlns:a16="http://schemas.microsoft.com/office/drawing/2014/main" id="{66BF3FCD-D52B-90D7-1BCE-EADCCE4C8A4D}"/>
              </a:ext>
            </a:extLst>
          </p:cNvPr>
          <p:cNvPicPr>
            <a:picLocks noChangeAspect="1"/>
          </p:cNvPicPr>
          <p:nvPr/>
        </p:nvPicPr>
        <p:blipFill>
          <a:blip r:embed="rId2"/>
          <a:stretch>
            <a:fillRect/>
          </a:stretch>
        </p:blipFill>
        <p:spPr>
          <a:xfrm>
            <a:off x="8036686" y="2252161"/>
            <a:ext cx="3629125" cy="2919223"/>
          </a:xfrm>
          <a:prstGeom prst="rect">
            <a:avLst/>
          </a:prstGeom>
        </p:spPr>
      </p:pic>
      <p:pic>
        <p:nvPicPr>
          <p:cNvPr id="7" name="Picture 6">
            <a:extLst>
              <a:ext uri="{FF2B5EF4-FFF2-40B4-BE49-F238E27FC236}">
                <a16:creationId xmlns:a16="http://schemas.microsoft.com/office/drawing/2014/main" id="{3E9AE9DB-173C-C6BC-6B3B-7231766FAE40}"/>
              </a:ext>
            </a:extLst>
          </p:cNvPr>
          <p:cNvPicPr>
            <a:picLocks noChangeAspect="1"/>
          </p:cNvPicPr>
          <p:nvPr/>
        </p:nvPicPr>
        <p:blipFill>
          <a:blip r:embed="rId3"/>
          <a:stretch>
            <a:fillRect/>
          </a:stretch>
        </p:blipFill>
        <p:spPr>
          <a:xfrm>
            <a:off x="747081" y="2275382"/>
            <a:ext cx="3660480" cy="2872782"/>
          </a:xfrm>
          <a:prstGeom prst="rect">
            <a:avLst/>
          </a:prstGeom>
        </p:spPr>
      </p:pic>
      <p:pic>
        <p:nvPicPr>
          <p:cNvPr id="8" name="Picture 7">
            <a:extLst>
              <a:ext uri="{FF2B5EF4-FFF2-40B4-BE49-F238E27FC236}">
                <a16:creationId xmlns:a16="http://schemas.microsoft.com/office/drawing/2014/main" id="{D887C0FF-C627-F614-5165-3A3FA431E637}"/>
              </a:ext>
            </a:extLst>
          </p:cNvPr>
          <p:cNvPicPr>
            <a:picLocks noChangeAspect="1"/>
          </p:cNvPicPr>
          <p:nvPr/>
        </p:nvPicPr>
        <p:blipFill>
          <a:blip r:embed="rId4"/>
          <a:stretch>
            <a:fillRect/>
          </a:stretch>
        </p:blipFill>
        <p:spPr>
          <a:xfrm>
            <a:off x="4407560" y="2275382"/>
            <a:ext cx="3629126" cy="2872782"/>
          </a:xfrm>
          <a:prstGeom prst="rect">
            <a:avLst/>
          </a:prstGeom>
        </p:spPr>
      </p:pic>
      <p:sp>
        <p:nvSpPr>
          <p:cNvPr id="9" name="Text Placeholder 3">
            <a:extLst>
              <a:ext uri="{FF2B5EF4-FFF2-40B4-BE49-F238E27FC236}">
                <a16:creationId xmlns:a16="http://schemas.microsoft.com/office/drawing/2014/main" id="{CAF63E73-648D-A459-9D5D-84A43D939155}"/>
              </a:ext>
            </a:extLst>
          </p:cNvPr>
          <p:cNvSpPr txBox="1">
            <a:spLocks/>
          </p:cNvSpPr>
          <p:nvPr/>
        </p:nvSpPr>
        <p:spPr>
          <a:xfrm>
            <a:off x="1081890" y="5481772"/>
            <a:ext cx="10082484" cy="804477"/>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Many possible good answers</a:t>
            </a:r>
          </a:p>
          <a:p>
            <a:pPr marL="285750" indent="-285750">
              <a:buFont typeface="Arial" panose="020B0604020202020204" pitchFamily="34" charset="0"/>
              <a:buChar char="•"/>
            </a:pPr>
            <a:r>
              <a:rPr lang="en-US" dirty="0"/>
              <a:t>The loss function at token level, not how a human would judge (“avatar is a </a:t>
            </a:r>
            <a:r>
              <a:rPr lang="en-US" dirty="0">
                <a:solidFill>
                  <a:srgbClr val="92D050"/>
                </a:solidFill>
              </a:rPr>
              <a:t>movie</a:t>
            </a:r>
            <a:r>
              <a:rPr lang="en-US" dirty="0"/>
              <a:t>” vs “avatar is a </a:t>
            </a:r>
            <a:r>
              <a:rPr lang="en-US" dirty="0">
                <a:solidFill>
                  <a:schemeClr val="tx2"/>
                </a:solidFill>
              </a:rPr>
              <a:t>film</a:t>
            </a:r>
            <a:r>
              <a:rPr lang="en-US" dirty="0"/>
              <a:t>”) </a:t>
            </a:r>
          </a:p>
          <a:p>
            <a:endParaRPr lang="en-FR"/>
          </a:p>
        </p:txBody>
      </p:sp>
      <p:sp>
        <p:nvSpPr>
          <p:cNvPr id="10" name="Rectangle 9">
            <a:extLst>
              <a:ext uri="{FF2B5EF4-FFF2-40B4-BE49-F238E27FC236}">
                <a16:creationId xmlns:a16="http://schemas.microsoft.com/office/drawing/2014/main" id="{3571959B-5A2F-D8A3-B489-C6DC281E8955}"/>
              </a:ext>
            </a:extLst>
          </p:cNvPr>
          <p:cNvSpPr/>
          <p:nvPr/>
        </p:nvSpPr>
        <p:spPr>
          <a:xfrm>
            <a:off x="845739" y="5396241"/>
            <a:ext cx="100996" cy="80447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402684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B5AB1-0060-7E35-B511-F6A6B50D5BBB}"/>
              </a:ext>
            </a:extLst>
          </p:cNvPr>
          <p:cNvSpPr>
            <a:spLocks noGrp="1"/>
          </p:cNvSpPr>
          <p:nvPr>
            <p:ph type="sldNum" sz="quarter" idx="29"/>
          </p:nvPr>
        </p:nvSpPr>
        <p:spPr/>
        <p:txBody>
          <a:bodyPr/>
          <a:lstStyle/>
          <a:p>
            <a:fld id="{3633D75A-BE2D-484B-925B-BF3693E8768D}" type="slidenum">
              <a:rPr lang="en-US" smtClean="0"/>
              <a:pPr/>
              <a:t>21</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E38AE7C1-E786-5485-D315-366E745F6D08}"/>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US" dirty="0"/>
              <a:t>Alignment: Reinforcement Learning from Human Feedback</a:t>
            </a:r>
            <a:endParaRPr lang="en-FR"/>
          </a:p>
        </p:txBody>
      </p:sp>
      <p:sp>
        <p:nvSpPr>
          <p:cNvPr id="4" name="Text Placeholder 2">
            <a:extLst>
              <a:ext uri="{FF2B5EF4-FFF2-40B4-BE49-F238E27FC236}">
                <a16:creationId xmlns:a16="http://schemas.microsoft.com/office/drawing/2014/main" id="{D38FD87D-60D8-FE50-8EBB-05CB6BF3B71F}"/>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After instruction fine-tuning, align with human preferences</a:t>
            </a:r>
          </a:p>
        </p:txBody>
      </p:sp>
      <p:sp>
        <p:nvSpPr>
          <p:cNvPr id="5" name="AutoShape 4">
            <a:extLst>
              <a:ext uri="{FF2B5EF4-FFF2-40B4-BE49-F238E27FC236}">
                <a16:creationId xmlns:a16="http://schemas.microsoft.com/office/drawing/2014/main" id="{FBF6BE50-2C6B-1160-519E-32762F1FEE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6" name="Picture 5">
            <a:extLst>
              <a:ext uri="{FF2B5EF4-FFF2-40B4-BE49-F238E27FC236}">
                <a16:creationId xmlns:a16="http://schemas.microsoft.com/office/drawing/2014/main" id="{808739A9-400B-E50D-44D1-21F233FB98EC}"/>
              </a:ext>
            </a:extLst>
          </p:cNvPr>
          <p:cNvPicPr>
            <a:picLocks noChangeAspect="1"/>
          </p:cNvPicPr>
          <p:nvPr/>
        </p:nvPicPr>
        <p:blipFill>
          <a:blip r:embed="rId2"/>
          <a:stretch>
            <a:fillRect/>
          </a:stretch>
        </p:blipFill>
        <p:spPr>
          <a:xfrm>
            <a:off x="2232102" y="1538523"/>
            <a:ext cx="8406161" cy="4988444"/>
          </a:xfrm>
          <a:prstGeom prst="rect">
            <a:avLst/>
          </a:prstGeom>
        </p:spPr>
      </p:pic>
    </p:spTree>
    <p:extLst>
      <p:ext uri="{BB962C8B-B14F-4D97-AF65-F5344CB8AC3E}">
        <p14:creationId xmlns:p14="http://schemas.microsoft.com/office/powerpoint/2010/main" val="67391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B5AB1-0060-7E35-B511-F6A6B50D5BBB}"/>
              </a:ext>
            </a:extLst>
          </p:cNvPr>
          <p:cNvSpPr>
            <a:spLocks noGrp="1"/>
          </p:cNvSpPr>
          <p:nvPr>
            <p:ph type="sldNum" sz="quarter" idx="29"/>
          </p:nvPr>
        </p:nvSpPr>
        <p:spPr/>
        <p:txBody>
          <a:bodyPr/>
          <a:lstStyle/>
          <a:p>
            <a:fld id="{3633D75A-BE2D-484B-925B-BF3693E8768D}" type="slidenum">
              <a:rPr lang="en-US" smtClean="0"/>
              <a:pPr/>
              <a:t>22</a:t>
            </a:fld>
            <a:r>
              <a:rPr lang="en-US" dirty="0"/>
              <a:t> | </a:t>
            </a:r>
            <a:r>
              <a:rPr lang="en-US" dirty="0">
                <a:latin typeface="Helvetica" pitchFamily="2" charset="0"/>
              </a:rPr>
              <a:t>Alberto Lumbreras</a:t>
            </a:r>
          </a:p>
        </p:txBody>
      </p:sp>
      <p:sp>
        <p:nvSpPr>
          <p:cNvPr id="3" name="Rounded Rectangle 2">
            <a:extLst>
              <a:ext uri="{FF2B5EF4-FFF2-40B4-BE49-F238E27FC236}">
                <a16:creationId xmlns:a16="http://schemas.microsoft.com/office/drawing/2014/main" id="{6731B573-1DDE-8418-C461-12851B52006E}"/>
              </a:ext>
            </a:extLst>
          </p:cNvPr>
          <p:cNvSpPr/>
          <p:nvPr/>
        </p:nvSpPr>
        <p:spPr>
          <a:xfrm>
            <a:off x="1019445" y="5012997"/>
            <a:ext cx="6703966" cy="1039662"/>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 name="Title 1">
            <a:extLst>
              <a:ext uri="{FF2B5EF4-FFF2-40B4-BE49-F238E27FC236}">
                <a16:creationId xmlns:a16="http://schemas.microsoft.com/office/drawing/2014/main" id="{0E8AAFCB-5A01-16DA-ADB0-3601F5452325}"/>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Choosing how far we need to go</a:t>
            </a:r>
          </a:p>
        </p:txBody>
      </p:sp>
      <p:sp>
        <p:nvSpPr>
          <p:cNvPr id="5" name="Text Placeholder 2">
            <a:extLst>
              <a:ext uri="{FF2B5EF4-FFF2-40B4-BE49-F238E27FC236}">
                <a16:creationId xmlns:a16="http://schemas.microsoft.com/office/drawing/2014/main" id="{E7544A50-FF7D-0891-1DDF-743125710E95}"/>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Depends on needs, data, and resources</a:t>
            </a:r>
          </a:p>
        </p:txBody>
      </p:sp>
      <p:sp>
        <p:nvSpPr>
          <p:cNvPr id="6" name="Text Placeholder 3">
            <a:extLst>
              <a:ext uri="{FF2B5EF4-FFF2-40B4-BE49-F238E27FC236}">
                <a16:creationId xmlns:a16="http://schemas.microsoft.com/office/drawing/2014/main" id="{5D63E9E9-E0B8-1F61-AD70-FE86FB10E61B}"/>
              </a:ext>
            </a:extLst>
          </p:cNvPr>
          <p:cNvSpPr txBox="1">
            <a:spLocks/>
          </p:cNvSpPr>
          <p:nvPr/>
        </p:nvSpPr>
        <p:spPr>
          <a:xfrm>
            <a:off x="1092407" y="4711986"/>
            <a:ext cx="1376046" cy="347705"/>
          </a:xfrm>
          <a:prstGeom prst="rect">
            <a:avLst/>
          </a:prstGeom>
        </p:spPr>
        <p:txBody>
          <a:bodyPr>
            <a:normAutofit/>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1200"/>
              <a:t>Pre-trained model</a:t>
            </a:r>
          </a:p>
        </p:txBody>
      </p:sp>
      <p:sp>
        <p:nvSpPr>
          <p:cNvPr id="7" name="Slide Number Placeholder 4">
            <a:extLst>
              <a:ext uri="{FF2B5EF4-FFF2-40B4-BE49-F238E27FC236}">
                <a16:creationId xmlns:a16="http://schemas.microsoft.com/office/drawing/2014/main" id="{378D0029-23A3-D4E5-60EF-35AE99C6520B}"/>
              </a:ext>
            </a:extLst>
          </p:cNvPr>
          <p:cNvSpPr txBox="1">
            <a:spLocks/>
          </p:cNvSpPr>
          <p:nvPr/>
        </p:nvSpPr>
        <p:spPr>
          <a:xfrm>
            <a:off x="376376" y="6357383"/>
            <a:ext cx="1612444" cy="365125"/>
          </a:xfrm>
          <a:prstGeom prst="rect">
            <a:avLst/>
          </a:prstGeom>
        </p:spPr>
        <p:txBody>
          <a:bodyPr vert="horz" lIns="91440" tIns="45720" rIns="91440" bIns="45720" rtlCol="0" anchor="ctr" anchorCtr="0"/>
          <a:lstStyle>
            <a:defPPr>
              <a:defRPr lang="en-US"/>
            </a:defPPr>
            <a:lvl1pPr marL="0" algn="l" defTabSz="914354" rtl="0" eaLnBrk="1" latinLnBrk="0" hangingPunct="1">
              <a:defRPr sz="10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a:lstStyle>
          <a:p>
            <a:fld id="{3633D75A-BE2D-484B-925B-BF3693E8768D}" type="slidenum">
              <a:rPr lang="en-US" smtClean="0"/>
              <a:pPr/>
              <a:t>22</a:t>
            </a:fld>
            <a:endParaRPr lang="en-US" dirty="0"/>
          </a:p>
        </p:txBody>
      </p:sp>
      <p:pic>
        <p:nvPicPr>
          <p:cNvPr id="8" name="Picture 6">
            <a:extLst>
              <a:ext uri="{FF2B5EF4-FFF2-40B4-BE49-F238E27FC236}">
                <a16:creationId xmlns:a16="http://schemas.microsoft.com/office/drawing/2014/main" id="{9654DB77-3001-81B7-0405-2E7160C2EA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0233" y="5336923"/>
            <a:ext cx="432072" cy="4320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CE6C3-A32C-F622-200F-F88D01DE4FDA}"/>
              </a:ext>
            </a:extLst>
          </p:cNvPr>
          <p:cNvPicPr>
            <a:picLocks noChangeAspect="1"/>
          </p:cNvPicPr>
          <p:nvPr/>
        </p:nvPicPr>
        <p:blipFill>
          <a:blip r:embed="rId3"/>
          <a:stretch>
            <a:fillRect/>
          </a:stretch>
        </p:blipFill>
        <p:spPr>
          <a:xfrm>
            <a:off x="2877405" y="5346843"/>
            <a:ext cx="821343" cy="412233"/>
          </a:xfrm>
          <a:prstGeom prst="rect">
            <a:avLst/>
          </a:prstGeom>
        </p:spPr>
      </p:pic>
      <p:pic>
        <p:nvPicPr>
          <p:cNvPr id="10" name="Picture 9">
            <a:extLst>
              <a:ext uri="{FF2B5EF4-FFF2-40B4-BE49-F238E27FC236}">
                <a16:creationId xmlns:a16="http://schemas.microsoft.com/office/drawing/2014/main" id="{D50C5F16-2792-B91B-738A-6B9282600066}"/>
              </a:ext>
            </a:extLst>
          </p:cNvPr>
          <p:cNvPicPr>
            <a:picLocks noChangeAspect="1"/>
          </p:cNvPicPr>
          <p:nvPr/>
        </p:nvPicPr>
        <p:blipFill>
          <a:blip r:embed="rId4"/>
          <a:stretch>
            <a:fillRect/>
          </a:stretch>
        </p:blipFill>
        <p:spPr>
          <a:xfrm>
            <a:off x="3922370" y="5245864"/>
            <a:ext cx="687271" cy="618061"/>
          </a:xfrm>
          <a:prstGeom prst="rect">
            <a:avLst/>
          </a:prstGeom>
        </p:spPr>
      </p:pic>
      <p:pic>
        <p:nvPicPr>
          <p:cNvPr id="11" name="Picture 10">
            <a:extLst>
              <a:ext uri="{FF2B5EF4-FFF2-40B4-BE49-F238E27FC236}">
                <a16:creationId xmlns:a16="http://schemas.microsoft.com/office/drawing/2014/main" id="{8176525A-D3D0-B3B8-7CD9-BFB5C313B2AE}"/>
              </a:ext>
            </a:extLst>
          </p:cNvPr>
          <p:cNvPicPr>
            <a:picLocks noChangeAspect="1"/>
          </p:cNvPicPr>
          <p:nvPr/>
        </p:nvPicPr>
        <p:blipFill>
          <a:blip r:embed="rId5"/>
          <a:stretch>
            <a:fillRect/>
          </a:stretch>
        </p:blipFill>
        <p:spPr>
          <a:xfrm>
            <a:off x="4867910" y="5175087"/>
            <a:ext cx="617982" cy="706637"/>
          </a:xfrm>
          <a:prstGeom prst="rect">
            <a:avLst/>
          </a:prstGeom>
        </p:spPr>
      </p:pic>
      <p:pic>
        <p:nvPicPr>
          <p:cNvPr id="12" name="Picture 11">
            <a:extLst>
              <a:ext uri="{FF2B5EF4-FFF2-40B4-BE49-F238E27FC236}">
                <a16:creationId xmlns:a16="http://schemas.microsoft.com/office/drawing/2014/main" id="{D5C753E4-89D9-9E02-2013-C656A6C0A859}"/>
              </a:ext>
            </a:extLst>
          </p:cNvPr>
          <p:cNvPicPr>
            <a:picLocks noChangeAspect="1"/>
          </p:cNvPicPr>
          <p:nvPr/>
        </p:nvPicPr>
        <p:blipFill>
          <a:blip r:embed="rId6"/>
          <a:stretch>
            <a:fillRect/>
          </a:stretch>
        </p:blipFill>
        <p:spPr>
          <a:xfrm>
            <a:off x="1458410" y="5408462"/>
            <a:ext cx="1195373" cy="306288"/>
          </a:xfrm>
          <a:prstGeom prst="rect">
            <a:avLst/>
          </a:prstGeom>
        </p:spPr>
      </p:pic>
      <p:pic>
        <p:nvPicPr>
          <p:cNvPr id="13" name="Picture 8" descr="Mistral 7B The Complete Guide of Mistral 7B &amp; finetune Model">
            <a:extLst>
              <a:ext uri="{FF2B5EF4-FFF2-40B4-BE49-F238E27FC236}">
                <a16:creationId xmlns:a16="http://schemas.microsoft.com/office/drawing/2014/main" id="{4BD9AD0A-187C-0018-DFC8-6AC21918D7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7822" y="5329557"/>
            <a:ext cx="913914" cy="464097"/>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9E09C597-7A4D-8D9F-4ECD-052BF21AE6F4}"/>
              </a:ext>
            </a:extLst>
          </p:cNvPr>
          <p:cNvSpPr/>
          <p:nvPr/>
        </p:nvSpPr>
        <p:spPr>
          <a:xfrm>
            <a:off x="1019443" y="3300293"/>
            <a:ext cx="6713222" cy="1327329"/>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5" name="Text Placeholder 3">
            <a:extLst>
              <a:ext uri="{FF2B5EF4-FFF2-40B4-BE49-F238E27FC236}">
                <a16:creationId xmlns:a16="http://schemas.microsoft.com/office/drawing/2014/main" id="{01BA7813-BE78-A3C6-31DA-3CA6BA0F0E65}"/>
              </a:ext>
            </a:extLst>
          </p:cNvPr>
          <p:cNvSpPr txBox="1">
            <a:spLocks/>
          </p:cNvSpPr>
          <p:nvPr/>
        </p:nvSpPr>
        <p:spPr>
          <a:xfrm>
            <a:off x="1092406" y="2999282"/>
            <a:ext cx="3835109" cy="354045"/>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sz="1200"/>
              <a:t>Supervised fine-tuned (a.k.a. instruction fine-tuned) </a:t>
            </a:r>
          </a:p>
        </p:txBody>
      </p:sp>
      <p:sp>
        <p:nvSpPr>
          <p:cNvPr id="16" name="Rounded Rectangle 15">
            <a:extLst>
              <a:ext uri="{FF2B5EF4-FFF2-40B4-BE49-F238E27FC236}">
                <a16:creationId xmlns:a16="http://schemas.microsoft.com/office/drawing/2014/main" id="{0E90A742-B48A-1FB8-5931-483092DE4774}"/>
              </a:ext>
            </a:extLst>
          </p:cNvPr>
          <p:cNvSpPr/>
          <p:nvPr/>
        </p:nvSpPr>
        <p:spPr>
          <a:xfrm>
            <a:off x="1028700" y="1838670"/>
            <a:ext cx="6703965" cy="107624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7" name="Text Placeholder 3">
            <a:extLst>
              <a:ext uri="{FF2B5EF4-FFF2-40B4-BE49-F238E27FC236}">
                <a16:creationId xmlns:a16="http://schemas.microsoft.com/office/drawing/2014/main" id="{37948E80-0A07-A87E-84B8-A2C3A631EDC9}"/>
              </a:ext>
            </a:extLst>
          </p:cNvPr>
          <p:cNvSpPr txBox="1">
            <a:spLocks/>
          </p:cNvSpPr>
          <p:nvPr/>
        </p:nvSpPr>
        <p:spPr>
          <a:xfrm>
            <a:off x="1028701" y="1531138"/>
            <a:ext cx="3848904" cy="354045"/>
          </a:xfrm>
          <a:prstGeom prst="rect">
            <a:avLst/>
          </a:prstGeom>
        </p:spPr>
        <p:txBody>
          <a:bodyPr vert="horz" lIns="0" tIns="45720" rIns="91440" bIns="45720" rtlCol="0">
            <a:normAutofit/>
          </a:bodyPr>
          <a:lstStyle>
            <a:defPPr>
              <a:defRPr lang="en-US"/>
            </a:defPPr>
            <a:lvl1pPr indent="0" defTabSz="914377">
              <a:lnSpc>
                <a:spcPct val="120000"/>
              </a:lnSpc>
              <a:spcBef>
                <a:spcPts val="600"/>
              </a:spcBef>
              <a:buFont typeface="Arial" panose="020B0604020202020204" pitchFamily="34" charset="0"/>
              <a:buNone/>
              <a:defRPr sz="1200" b="0" i="0">
                <a:latin typeface="HurmeGeometricSans1 Regular" panose="020B0500020000000000" pitchFamily="34" charset="0"/>
                <a:cs typeface="Cordia New" panose="020B0304020202020204" pitchFamily="34" charset="-34"/>
              </a:defRPr>
            </a:lvl1pPr>
            <a:lvl2pPr marL="457189"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2pPr>
            <a:lvl3pPr marL="914377"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3pPr>
            <a:lvl4pPr marL="1371566"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4pPr>
            <a:lvl5pPr marL="1828754" indent="0" defTabSz="914377">
              <a:lnSpc>
                <a:spcPct val="120000"/>
              </a:lnSpc>
              <a:spcBef>
                <a:spcPts val="600"/>
              </a:spcBef>
              <a:buFont typeface="Arial" panose="020B0604020202020204" pitchFamily="34" charset="0"/>
              <a:buNone/>
              <a:defRPr sz="1400" b="0" i="0">
                <a:latin typeface="HurmeGeometricSans1 Regular" panose="020B0500020000000000" pitchFamily="34" charset="0"/>
                <a:cs typeface="Cordia New" panose="020B0304020202020204" pitchFamily="34" charset="-34"/>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en-FR"/>
              <a:t>Aligned to human preferences (rankings) (a.k.a. RLHF) </a:t>
            </a:r>
          </a:p>
        </p:txBody>
      </p:sp>
      <p:pic>
        <p:nvPicPr>
          <p:cNvPr id="18" name="Picture 17">
            <a:extLst>
              <a:ext uri="{FF2B5EF4-FFF2-40B4-BE49-F238E27FC236}">
                <a16:creationId xmlns:a16="http://schemas.microsoft.com/office/drawing/2014/main" id="{E093E195-A7C8-0803-B9EB-07DE77D1E3ED}"/>
              </a:ext>
            </a:extLst>
          </p:cNvPr>
          <p:cNvPicPr>
            <a:picLocks noChangeAspect="1"/>
          </p:cNvPicPr>
          <p:nvPr/>
        </p:nvPicPr>
        <p:blipFill>
          <a:blip r:embed="rId3"/>
          <a:stretch>
            <a:fillRect/>
          </a:stretch>
        </p:blipFill>
        <p:spPr>
          <a:xfrm>
            <a:off x="1678398" y="2139679"/>
            <a:ext cx="821343" cy="412233"/>
          </a:xfrm>
          <a:prstGeom prst="rect">
            <a:avLst/>
          </a:prstGeom>
        </p:spPr>
      </p:pic>
      <p:sp>
        <p:nvSpPr>
          <p:cNvPr id="19" name="TextBox 18">
            <a:extLst>
              <a:ext uri="{FF2B5EF4-FFF2-40B4-BE49-F238E27FC236}">
                <a16:creationId xmlns:a16="http://schemas.microsoft.com/office/drawing/2014/main" id="{77D6B678-5427-09D6-9D9D-A04374689940}"/>
              </a:ext>
            </a:extLst>
          </p:cNvPr>
          <p:cNvSpPr txBox="1"/>
          <p:nvPr/>
        </p:nvSpPr>
        <p:spPr>
          <a:xfrm>
            <a:off x="2574917" y="2196807"/>
            <a:ext cx="354046" cy="369332"/>
          </a:xfrm>
          <a:prstGeom prst="rect">
            <a:avLst/>
          </a:prstGeom>
          <a:noFill/>
        </p:spPr>
        <p:txBody>
          <a:bodyPr wrap="square">
            <a:spAutoFit/>
          </a:bodyPr>
          <a:lstStyle/>
          <a:p>
            <a:pPr algn="ctr"/>
            <a:r>
              <a:rPr lang="en-FR"/>
              <a:t>+</a:t>
            </a:r>
          </a:p>
        </p:txBody>
      </p:sp>
      <p:pic>
        <p:nvPicPr>
          <p:cNvPr id="20" name="Picture 19">
            <a:extLst>
              <a:ext uri="{FF2B5EF4-FFF2-40B4-BE49-F238E27FC236}">
                <a16:creationId xmlns:a16="http://schemas.microsoft.com/office/drawing/2014/main" id="{6D8819BC-2CCF-BF13-BFA7-9BC3F201318D}"/>
              </a:ext>
            </a:extLst>
          </p:cNvPr>
          <p:cNvPicPr>
            <a:picLocks noChangeAspect="1"/>
          </p:cNvPicPr>
          <p:nvPr/>
        </p:nvPicPr>
        <p:blipFill>
          <a:blip r:embed="rId8"/>
          <a:stretch>
            <a:fillRect/>
          </a:stretch>
        </p:blipFill>
        <p:spPr>
          <a:xfrm>
            <a:off x="4176241" y="2124896"/>
            <a:ext cx="1184753" cy="464201"/>
          </a:xfrm>
          <a:prstGeom prst="rect">
            <a:avLst/>
          </a:prstGeom>
        </p:spPr>
      </p:pic>
      <p:pic>
        <p:nvPicPr>
          <p:cNvPr id="21" name="Picture 6" descr="High-Quality Text Annotation Services | Text Labeling Company">
            <a:extLst>
              <a:ext uri="{FF2B5EF4-FFF2-40B4-BE49-F238E27FC236}">
                <a16:creationId xmlns:a16="http://schemas.microsoft.com/office/drawing/2014/main" id="{7469FD61-FD93-E167-4A1D-26A85DE0EE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6790" y="20133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9240475-9135-11CA-E137-7CD53B447112}"/>
              </a:ext>
            </a:extLst>
          </p:cNvPr>
          <p:cNvSpPr txBox="1"/>
          <p:nvPr/>
        </p:nvSpPr>
        <p:spPr>
          <a:xfrm>
            <a:off x="3778321" y="2182580"/>
            <a:ext cx="354046" cy="369332"/>
          </a:xfrm>
          <a:prstGeom prst="rect">
            <a:avLst/>
          </a:prstGeom>
          <a:noFill/>
        </p:spPr>
        <p:txBody>
          <a:bodyPr wrap="square">
            <a:spAutoFit/>
          </a:bodyPr>
          <a:lstStyle/>
          <a:p>
            <a:pPr algn="ctr"/>
            <a:r>
              <a:rPr lang="en-FR"/>
              <a:t>+</a:t>
            </a:r>
          </a:p>
        </p:txBody>
      </p:sp>
      <p:pic>
        <p:nvPicPr>
          <p:cNvPr id="23" name="Picture 22">
            <a:extLst>
              <a:ext uri="{FF2B5EF4-FFF2-40B4-BE49-F238E27FC236}">
                <a16:creationId xmlns:a16="http://schemas.microsoft.com/office/drawing/2014/main" id="{CF0A5E4C-40C9-F9BC-7612-5C53F72F7940}"/>
              </a:ext>
            </a:extLst>
          </p:cNvPr>
          <p:cNvPicPr>
            <a:picLocks noChangeAspect="1"/>
          </p:cNvPicPr>
          <p:nvPr/>
        </p:nvPicPr>
        <p:blipFill>
          <a:blip r:embed="rId3"/>
          <a:stretch>
            <a:fillRect/>
          </a:stretch>
        </p:blipFill>
        <p:spPr>
          <a:xfrm>
            <a:off x="1728068" y="3688472"/>
            <a:ext cx="821343" cy="412233"/>
          </a:xfrm>
          <a:prstGeom prst="rect">
            <a:avLst/>
          </a:prstGeom>
        </p:spPr>
      </p:pic>
      <p:pic>
        <p:nvPicPr>
          <p:cNvPr id="24" name="Picture 6" descr="High-Quality Text Annotation Services | Text Labeling Company">
            <a:extLst>
              <a:ext uri="{FF2B5EF4-FFF2-40B4-BE49-F238E27FC236}">
                <a16:creationId xmlns:a16="http://schemas.microsoft.com/office/drawing/2014/main" id="{D60944DE-87AD-AED3-C4DC-E5621C3339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5096" y="3583573"/>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6A93028-BA05-E8F2-FF56-D8A4179F5713}"/>
              </a:ext>
            </a:extLst>
          </p:cNvPr>
          <p:cNvSpPr txBox="1"/>
          <p:nvPr/>
        </p:nvSpPr>
        <p:spPr>
          <a:xfrm>
            <a:off x="2658047" y="3731373"/>
            <a:ext cx="354046" cy="369332"/>
          </a:xfrm>
          <a:prstGeom prst="rect">
            <a:avLst/>
          </a:prstGeom>
          <a:noFill/>
        </p:spPr>
        <p:txBody>
          <a:bodyPr wrap="square">
            <a:spAutoFit/>
          </a:bodyPr>
          <a:lstStyle/>
          <a:p>
            <a:pPr algn="ctr"/>
            <a:r>
              <a:rPr lang="en-FR"/>
              <a:t>+</a:t>
            </a:r>
          </a:p>
        </p:txBody>
      </p:sp>
      <p:sp>
        <p:nvSpPr>
          <p:cNvPr id="26" name="TextBox 25">
            <a:extLst>
              <a:ext uri="{FF2B5EF4-FFF2-40B4-BE49-F238E27FC236}">
                <a16:creationId xmlns:a16="http://schemas.microsoft.com/office/drawing/2014/main" id="{5E6FBCB2-4B23-6F3D-FE27-D0AA409B6202}"/>
              </a:ext>
            </a:extLst>
          </p:cNvPr>
          <p:cNvSpPr txBox="1"/>
          <p:nvPr/>
        </p:nvSpPr>
        <p:spPr>
          <a:xfrm>
            <a:off x="4113650" y="3731373"/>
            <a:ext cx="354046" cy="369332"/>
          </a:xfrm>
          <a:prstGeom prst="rect">
            <a:avLst/>
          </a:prstGeom>
          <a:noFill/>
        </p:spPr>
        <p:txBody>
          <a:bodyPr wrap="square">
            <a:spAutoFit/>
          </a:bodyPr>
          <a:lstStyle/>
          <a:p>
            <a:pPr algn="ctr"/>
            <a:r>
              <a:rPr lang="en-FR"/>
              <a:t>=</a:t>
            </a:r>
          </a:p>
        </p:txBody>
      </p:sp>
      <p:pic>
        <p:nvPicPr>
          <p:cNvPr id="27" name="Picture 26">
            <a:extLst>
              <a:ext uri="{FF2B5EF4-FFF2-40B4-BE49-F238E27FC236}">
                <a16:creationId xmlns:a16="http://schemas.microsoft.com/office/drawing/2014/main" id="{72C0B45E-9007-A715-1384-E9BF96CBBB0D}"/>
              </a:ext>
            </a:extLst>
          </p:cNvPr>
          <p:cNvPicPr>
            <a:picLocks noChangeAspect="1"/>
          </p:cNvPicPr>
          <p:nvPr/>
        </p:nvPicPr>
        <p:blipFill>
          <a:blip r:embed="rId10"/>
          <a:stretch>
            <a:fillRect/>
          </a:stretch>
        </p:blipFill>
        <p:spPr>
          <a:xfrm>
            <a:off x="4442777" y="3551478"/>
            <a:ext cx="914304" cy="738710"/>
          </a:xfrm>
          <a:prstGeom prst="rect">
            <a:avLst/>
          </a:prstGeom>
        </p:spPr>
      </p:pic>
      <p:sp>
        <p:nvSpPr>
          <p:cNvPr id="28" name="TextBox 27">
            <a:extLst>
              <a:ext uri="{FF2B5EF4-FFF2-40B4-BE49-F238E27FC236}">
                <a16:creationId xmlns:a16="http://schemas.microsoft.com/office/drawing/2014/main" id="{61CFDA71-8DCD-2BF8-DE86-86A69E614217}"/>
              </a:ext>
            </a:extLst>
          </p:cNvPr>
          <p:cNvSpPr txBox="1"/>
          <p:nvPr/>
        </p:nvSpPr>
        <p:spPr>
          <a:xfrm>
            <a:off x="5576180" y="2172330"/>
            <a:ext cx="354046" cy="369332"/>
          </a:xfrm>
          <a:prstGeom prst="rect">
            <a:avLst/>
          </a:prstGeom>
          <a:noFill/>
        </p:spPr>
        <p:txBody>
          <a:bodyPr wrap="square">
            <a:spAutoFit/>
          </a:bodyPr>
          <a:lstStyle/>
          <a:p>
            <a:pPr algn="ctr"/>
            <a:r>
              <a:rPr lang="en-FR"/>
              <a:t>=</a:t>
            </a:r>
          </a:p>
        </p:txBody>
      </p:sp>
      <p:sp>
        <p:nvSpPr>
          <p:cNvPr id="29" name="Text Placeholder 3">
            <a:extLst>
              <a:ext uri="{FF2B5EF4-FFF2-40B4-BE49-F238E27FC236}">
                <a16:creationId xmlns:a16="http://schemas.microsoft.com/office/drawing/2014/main" id="{824215E5-4F53-BA11-E635-788FF703FD1A}"/>
              </a:ext>
            </a:extLst>
          </p:cNvPr>
          <p:cNvSpPr txBox="1">
            <a:spLocks/>
          </p:cNvSpPr>
          <p:nvPr/>
        </p:nvSpPr>
        <p:spPr>
          <a:xfrm>
            <a:off x="6096289" y="2456556"/>
            <a:ext cx="821344" cy="349360"/>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1200" b="1"/>
              <a:t>Chat</a:t>
            </a:r>
          </a:p>
        </p:txBody>
      </p:sp>
      <p:pic>
        <p:nvPicPr>
          <p:cNvPr id="30" name="Picture 29">
            <a:extLst>
              <a:ext uri="{FF2B5EF4-FFF2-40B4-BE49-F238E27FC236}">
                <a16:creationId xmlns:a16="http://schemas.microsoft.com/office/drawing/2014/main" id="{E60B534A-E3BE-F1EF-711F-E3A7C0D03E0E}"/>
              </a:ext>
            </a:extLst>
          </p:cNvPr>
          <p:cNvPicPr>
            <a:picLocks noChangeAspect="1"/>
          </p:cNvPicPr>
          <p:nvPr/>
        </p:nvPicPr>
        <p:blipFill>
          <a:blip r:embed="rId3"/>
          <a:stretch>
            <a:fillRect/>
          </a:stretch>
        </p:blipFill>
        <p:spPr>
          <a:xfrm>
            <a:off x="6060679" y="2053588"/>
            <a:ext cx="821343" cy="412233"/>
          </a:xfrm>
          <a:prstGeom prst="rect">
            <a:avLst/>
          </a:prstGeom>
        </p:spPr>
      </p:pic>
      <p:sp>
        <p:nvSpPr>
          <p:cNvPr id="31" name="Text Placeholder 3">
            <a:extLst>
              <a:ext uri="{FF2B5EF4-FFF2-40B4-BE49-F238E27FC236}">
                <a16:creationId xmlns:a16="http://schemas.microsoft.com/office/drawing/2014/main" id="{2BF42EFE-8857-1C3D-A60C-1B0F53FB8EBE}"/>
              </a:ext>
            </a:extLst>
          </p:cNvPr>
          <p:cNvSpPr txBox="1">
            <a:spLocks/>
          </p:cNvSpPr>
          <p:nvPr/>
        </p:nvSpPr>
        <p:spPr>
          <a:xfrm>
            <a:off x="3039973" y="4280600"/>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Annotated data</a:t>
            </a:r>
          </a:p>
        </p:txBody>
      </p:sp>
      <p:sp>
        <p:nvSpPr>
          <p:cNvPr id="32" name="Text Placeholder 3">
            <a:extLst>
              <a:ext uri="{FF2B5EF4-FFF2-40B4-BE49-F238E27FC236}">
                <a16:creationId xmlns:a16="http://schemas.microsoft.com/office/drawing/2014/main" id="{A0D92B98-78B0-F626-6CDC-EBD55B2963E3}"/>
              </a:ext>
            </a:extLst>
          </p:cNvPr>
          <p:cNvSpPr txBox="1">
            <a:spLocks/>
          </p:cNvSpPr>
          <p:nvPr/>
        </p:nvSpPr>
        <p:spPr>
          <a:xfrm>
            <a:off x="8104649" y="5221662"/>
            <a:ext cx="3024831" cy="613489"/>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knowledge</a:t>
            </a:r>
          </a:p>
          <a:p>
            <a:pPr marL="171450" indent="-171450">
              <a:buFont typeface="Arial" panose="020B0604020202020204" pitchFamily="34" charset="0"/>
              <a:buChar char="•"/>
            </a:pPr>
            <a:r>
              <a:rPr lang="en-FR" sz="1200"/>
              <a:t>P</a:t>
            </a:r>
            <a:r>
              <a:rPr lang="en-GB" sz="1200" dirty="0"/>
              <a:t>e</a:t>
            </a:r>
            <a:r>
              <a:rPr lang="en-FR" sz="1200"/>
              <a:t>rforms tasks if prompted properly</a:t>
            </a:r>
          </a:p>
        </p:txBody>
      </p:sp>
      <p:sp>
        <p:nvSpPr>
          <p:cNvPr id="33" name="Text Placeholder 3">
            <a:extLst>
              <a:ext uri="{FF2B5EF4-FFF2-40B4-BE49-F238E27FC236}">
                <a16:creationId xmlns:a16="http://schemas.microsoft.com/office/drawing/2014/main" id="{A6CE2F1D-5567-2DD0-B364-B6B6BDE42E5E}"/>
              </a:ext>
            </a:extLst>
          </p:cNvPr>
          <p:cNvSpPr txBox="1">
            <a:spLocks/>
          </p:cNvSpPr>
          <p:nvPr/>
        </p:nvSpPr>
        <p:spPr>
          <a:xfrm>
            <a:off x="2861874" y="2655239"/>
            <a:ext cx="1236316" cy="301353"/>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Annotated data</a:t>
            </a:r>
          </a:p>
        </p:txBody>
      </p:sp>
      <p:sp>
        <p:nvSpPr>
          <p:cNvPr id="34" name="Text Placeholder 3">
            <a:extLst>
              <a:ext uri="{FF2B5EF4-FFF2-40B4-BE49-F238E27FC236}">
                <a16:creationId xmlns:a16="http://schemas.microsoft.com/office/drawing/2014/main" id="{F2EF9DBA-B7E3-C3E8-EE60-0BB42F5CE521}"/>
              </a:ext>
            </a:extLst>
          </p:cNvPr>
          <p:cNvSpPr txBox="1">
            <a:spLocks/>
          </p:cNvSpPr>
          <p:nvPr/>
        </p:nvSpPr>
        <p:spPr>
          <a:xfrm>
            <a:off x="4217003" y="2677009"/>
            <a:ext cx="1293057" cy="238152"/>
          </a:xfrm>
          <a:prstGeom prst="rect">
            <a:avLst/>
          </a:prstGeom>
        </p:spPr>
        <p:txBody>
          <a:bodyPr vert="horz" lIns="0" tIns="45720" rIns="91440" bIns="45720" rtlCol="0">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1200"/>
              <a:t>Human ranking data</a:t>
            </a:r>
          </a:p>
        </p:txBody>
      </p:sp>
      <p:sp>
        <p:nvSpPr>
          <p:cNvPr id="35" name="Text Placeholder 3">
            <a:extLst>
              <a:ext uri="{FF2B5EF4-FFF2-40B4-BE49-F238E27FC236}">
                <a16:creationId xmlns:a16="http://schemas.microsoft.com/office/drawing/2014/main" id="{D86F4650-5CD6-0335-6611-5C747373DB02}"/>
              </a:ext>
            </a:extLst>
          </p:cNvPr>
          <p:cNvSpPr txBox="1">
            <a:spLocks/>
          </p:cNvSpPr>
          <p:nvPr/>
        </p:nvSpPr>
        <p:spPr>
          <a:xfrm>
            <a:off x="1663414" y="4269792"/>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Pre-trained model</a:t>
            </a:r>
          </a:p>
        </p:txBody>
      </p:sp>
      <p:sp>
        <p:nvSpPr>
          <p:cNvPr id="36" name="Text Placeholder 3">
            <a:extLst>
              <a:ext uri="{FF2B5EF4-FFF2-40B4-BE49-F238E27FC236}">
                <a16:creationId xmlns:a16="http://schemas.microsoft.com/office/drawing/2014/main" id="{48E5F044-081D-CC00-320B-FDE306BE2245}"/>
              </a:ext>
            </a:extLst>
          </p:cNvPr>
          <p:cNvSpPr txBox="1">
            <a:spLocks/>
          </p:cNvSpPr>
          <p:nvPr/>
        </p:nvSpPr>
        <p:spPr>
          <a:xfrm>
            <a:off x="1542969" y="2659968"/>
            <a:ext cx="1110814" cy="296624"/>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FR" sz="900"/>
              <a:t>Pre-trained model</a:t>
            </a:r>
          </a:p>
        </p:txBody>
      </p:sp>
      <p:sp>
        <p:nvSpPr>
          <p:cNvPr id="37" name="Text Placeholder 3">
            <a:extLst>
              <a:ext uri="{FF2B5EF4-FFF2-40B4-BE49-F238E27FC236}">
                <a16:creationId xmlns:a16="http://schemas.microsoft.com/office/drawing/2014/main" id="{3A6D567B-AD9E-C0EA-FCC5-B69D851EC1DC}"/>
              </a:ext>
            </a:extLst>
          </p:cNvPr>
          <p:cNvSpPr txBox="1">
            <a:spLocks/>
          </p:cNvSpPr>
          <p:nvPr/>
        </p:nvSpPr>
        <p:spPr>
          <a:xfrm>
            <a:off x="8104649" y="3715623"/>
            <a:ext cx="3024831" cy="613489"/>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 specialized knowledge</a:t>
            </a:r>
          </a:p>
          <a:p>
            <a:pPr marL="171450" indent="-171450">
              <a:buFont typeface="Arial" panose="020B0604020202020204" pitchFamily="34" charset="0"/>
              <a:buChar char="•"/>
            </a:pPr>
            <a:r>
              <a:rPr lang="en-US" sz="1200" dirty="0"/>
              <a:t>Task-oriented</a:t>
            </a:r>
            <a:endParaRPr lang="en-FR" sz="1200"/>
          </a:p>
        </p:txBody>
      </p:sp>
      <p:sp>
        <p:nvSpPr>
          <p:cNvPr id="38" name="Text Placeholder 3">
            <a:extLst>
              <a:ext uri="{FF2B5EF4-FFF2-40B4-BE49-F238E27FC236}">
                <a16:creationId xmlns:a16="http://schemas.microsoft.com/office/drawing/2014/main" id="{FB729483-B8E6-A047-2EA5-BFEC65C02F36}"/>
              </a:ext>
            </a:extLst>
          </p:cNvPr>
          <p:cNvSpPr txBox="1">
            <a:spLocks/>
          </p:cNvSpPr>
          <p:nvPr/>
        </p:nvSpPr>
        <p:spPr>
          <a:xfrm>
            <a:off x="8041969" y="1969537"/>
            <a:ext cx="3024831" cy="864667"/>
          </a:xfrm>
          <a:prstGeom prst="rect">
            <a:avLst/>
          </a:prstGeom>
        </p:spPr>
        <p:txBody>
          <a:bodyPr vert="horz" lIns="0" tIns="45720" rIns="91440" bIns="45720" rtlCol="0">
            <a:normAutofit lnSpcReduction="10000"/>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FR" sz="1200"/>
              <a:t>General + specialized knowledge</a:t>
            </a:r>
          </a:p>
          <a:p>
            <a:pPr marL="171450" indent="-171450">
              <a:buFont typeface="Arial" panose="020B0604020202020204" pitchFamily="34" charset="0"/>
              <a:buChar char="•"/>
            </a:pPr>
            <a:r>
              <a:rPr lang="en-US" sz="1200" dirty="0"/>
              <a:t>Task-oriented</a:t>
            </a:r>
          </a:p>
          <a:p>
            <a:pPr marL="171450" indent="-171450">
              <a:buFont typeface="Arial" panose="020B0604020202020204" pitchFamily="34" charset="0"/>
              <a:buChar char="•"/>
            </a:pPr>
            <a:r>
              <a:rPr lang="en-US" sz="1200" dirty="0"/>
              <a:t>Higher quality</a:t>
            </a:r>
            <a:endParaRPr lang="en-FR" sz="1200"/>
          </a:p>
        </p:txBody>
      </p:sp>
      <p:sp>
        <p:nvSpPr>
          <p:cNvPr id="39" name="Down Arrow 38">
            <a:extLst>
              <a:ext uri="{FF2B5EF4-FFF2-40B4-BE49-F238E27FC236}">
                <a16:creationId xmlns:a16="http://schemas.microsoft.com/office/drawing/2014/main" id="{1D3EB98D-3A22-A892-95B9-790B82074043}"/>
              </a:ext>
            </a:extLst>
          </p:cNvPr>
          <p:cNvSpPr/>
          <p:nvPr/>
        </p:nvSpPr>
        <p:spPr>
          <a:xfrm rot="10800000">
            <a:off x="559994" y="1755755"/>
            <a:ext cx="332198" cy="4296904"/>
          </a:xfrm>
          <a:prstGeom prst="downArrow">
            <a:avLst/>
          </a:prstGeom>
          <a:gradFill flip="none" rotWithShape="1">
            <a:gsLst>
              <a:gs pos="0">
                <a:schemeClr val="tx1">
                  <a:lumMod val="10000"/>
                  <a:lumOff val="90000"/>
                  <a:shade val="30000"/>
                  <a:satMod val="115000"/>
                </a:schemeClr>
              </a:gs>
              <a:gs pos="50000">
                <a:schemeClr val="tx1">
                  <a:lumMod val="10000"/>
                  <a:lumOff val="90000"/>
                  <a:shade val="67500"/>
                  <a:satMod val="115000"/>
                </a:schemeClr>
              </a:gs>
              <a:gs pos="100000">
                <a:schemeClr val="tx1">
                  <a:lumMod val="10000"/>
                  <a:lumOff val="90000"/>
                  <a:shade val="100000"/>
                  <a:satMod val="115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208800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B5AB1-0060-7E35-B511-F6A6B50D5BBB}"/>
              </a:ext>
            </a:extLst>
          </p:cNvPr>
          <p:cNvSpPr>
            <a:spLocks noGrp="1"/>
          </p:cNvSpPr>
          <p:nvPr>
            <p:ph type="sldNum" sz="quarter" idx="29"/>
          </p:nvPr>
        </p:nvSpPr>
        <p:spPr/>
        <p:txBody>
          <a:bodyPr/>
          <a:lstStyle/>
          <a:p>
            <a:fld id="{3633D75A-BE2D-484B-925B-BF3693E8768D}" type="slidenum">
              <a:rPr lang="en-US" smtClean="0"/>
              <a:pPr/>
              <a:t>23</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41060054-7818-BCA3-6096-52A5F785262A}"/>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US" dirty="0"/>
              <a:t>Fine-tuning big models always costs money</a:t>
            </a:r>
            <a:endParaRPr lang="en-FR"/>
          </a:p>
        </p:txBody>
      </p:sp>
      <p:pic>
        <p:nvPicPr>
          <p:cNvPr id="4" name="Picture 3">
            <a:extLst>
              <a:ext uri="{FF2B5EF4-FFF2-40B4-BE49-F238E27FC236}">
                <a16:creationId xmlns:a16="http://schemas.microsoft.com/office/drawing/2014/main" id="{3CB21878-3759-B2D6-993D-5AA3DE7AAA90}"/>
              </a:ext>
            </a:extLst>
          </p:cNvPr>
          <p:cNvPicPr>
            <a:picLocks noChangeAspect="1"/>
          </p:cNvPicPr>
          <p:nvPr/>
        </p:nvPicPr>
        <p:blipFill>
          <a:blip r:embed="rId2"/>
          <a:stretch>
            <a:fillRect/>
          </a:stretch>
        </p:blipFill>
        <p:spPr>
          <a:xfrm>
            <a:off x="1726603" y="4330863"/>
            <a:ext cx="821343" cy="412233"/>
          </a:xfrm>
          <a:prstGeom prst="rect">
            <a:avLst/>
          </a:prstGeom>
        </p:spPr>
      </p:pic>
      <p:pic>
        <p:nvPicPr>
          <p:cNvPr id="5" name="Picture 6">
            <a:extLst>
              <a:ext uri="{FF2B5EF4-FFF2-40B4-BE49-F238E27FC236}">
                <a16:creationId xmlns:a16="http://schemas.microsoft.com/office/drawing/2014/main" id="{8056BC06-F4F7-115B-49CA-1088112D4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02" y="2245063"/>
            <a:ext cx="432072" cy="432072"/>
          </a:xfrm>
          <a:prstGeom prst="rect">
            <a:avLst/>
          </a:prstGeom>
        </p:spPr>
        <p:style>
          <a:lnRef idx="2">
            <a:schemeClr val="dk1"/>
          </a:lnRef>
          <a:fillRef idx="1">
            <a:schemeClr val="lt1"/>
          </a:fillRef>
          <a:effectRef idx="0">
            <a:schemeClr val="dk1"/>
          </a:effectRef>
          <a:fontRef idx="minor">
            <a:schemeClr val="dk1"/>
          </a:fontRef>
        </p:style>
      </p:pic>
      <p:sp>
        <p:nvSpPr>
          <p:cNvPr id="6" name="Decision 5">
            <a:extLst>
              <a:ext uri="{FF2B5EF4-FFF2-40B4-BE49-F238E27FC236}">
                <a16:creationId xmlns:a16="http://schemas.microsoft.com/office/drawing/2014/main" id="{68470B85-D452-144A-9B2D-7A5E477E9D50}"/>
              </a:ext>
            </a:extLst>
          </p:cNvPr>
          <p:cNvSpPr/>
          <p:nvPr/>
        </p:nvSpPr>
        <p:spPr>
          <a:xfrm>
            <a:off x="603698" y="2662676"/>
            <a:ext cx="2010390" cy="1352796"/>
          </a:xfrm>
          <a:prstGeom prst="flowChartDecisio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a:t>Open-source</a:t>
            </a:r>
          </a:p>
        </p:txBody>
      </p:sp>
      <p:sp>
        <p:nvSpPr>
          <p:cNvPr id="7" name="Alternative Process 4">
            <a:extLst>
              <a:ext uri="{FF2B5EF4-FFF2-40B4-BE49-F238E27FC236}">
                <a16:creationId xmlns:a16="http://schemas.microsoft.com/office/drawing/2014/main" id="{53563E05-08B1-3EDD-0A5D-A95123BC280B}"/>
              </a:ext>
            </a:extLst>
          </p:cNvPr>
          <p:cNvSpPr/>
          <p:nvPr/>
        </p:nvSpPr>
        <p:spPr>
          <a:xfrm>
            <a:off x="7352458" y="1711391"/>
            <a:ext cx="2931182" cy="855880"/>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a:t>Fine-tune through API</a:t>
            </a:r>
          </a:p>
        </p:txBody>
      </p:sp>
      <p:sp>
        <p:nvSpPr>
          <p:cNvPr id="8" name="Alternative Process 17">
            <a:extLst>
              <a:ext uri="{FF2B5EF4-FFF2-40B4-BE49-F238E27FC236}">
                <a16:creationId xmlns:a16="http://schemas.microsoft.com/office/drawing/2014/main" id="{288DED91-5AE9-C35D-0D44-08CA9729B0C0}"/>
              </a:ext>
            </a:extLst>
          </p:cNvPr>
          <p:cNvSpPr/>
          <p:nvPr/>
        </p:nvSpPr>
        <p:spPr>
          <a:xfrm>
            <a:off x="7352458" y="5430369"/>
            <a:ext cx="2931182" cy="855880"/>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a:t>Fine-tune locally </a:t>
            </a:r>
            <a:br>
              <a:rPr lang="en-FR"/>
            </a:br>
            <a:r>
              <a:rPr lang="en-FR"/>
              <a:t>(LoRA)</a:t>
            </a:r>
          </a:p>
        </p:txBody>
      </p:sp>
      <p:cxnSp>
        <p:nvCxnSpPr>
          <p:cNvPr id="9" name="Elbow Connector 8">
            <a:extLst>
              <a:ext uri="{FF2B5EF4-FFF2-40B4-BE49-F238E27FC236}">
                <a16:creationId xmlns:a16="http://schemas.microsoft.com/office/drawing/2014/main" id="{90F44A65-83E2-DC06-4EA9-7AB8A9B4F2F9}"/>
              </a:ext>
            </a:extLst>
          </p:cNvPr>
          <p:cNvCxnSpPr>
            <a:cxnSpLocks/>
            <a:stCxn id="6" idx="0"/>
            <a:endCxn id="7" idx="1"/>
          </p:cNvCxnSpPr>
          <p:nvPr/>
        </p:nvCxnSpPr>
        <p:spPr>
          <a:xfrm rot="5400000" flipH="1" flipV="1">
            <a:off x="4219003" y="-470778"/>
            <a:ext cx="523345" cy="57435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FDE3D5BD-D822-FA7B-608F-B767AAE3A0C4}"/>
              </a:ext>
            </a:extLst>
          </p:cNvPr>
          <p:cNvCxnSpPr>
            <a:cxnSpLocks/>
            <a:stCxn id="6" idx="2"/>
            <a:endCxn id="13" idx="1"/>
          </p:cNvCxnSpPr>
          <p:nvPr/>
        </p:nvCxnSpPr>
        <p:spPr>
          <a:xfrm rot="16200000" flipH="1">
            <a:off x="1953100" y="3671265"/>
            <a:ext cx="793592" cy="14820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8BBF1E8-0390-8071-F4D9-261BADDED160}"/>
              </a:ext>
            </a:extLst>
          </p:cNvPr>
          <p:cNvSpPr txBox="1"/>
          <p:nvPr/>
        </p:nvSpPr>
        <p:spPr>
          <a:xfrm>
            <a:off x="1080509" y="2330402"/>
            <a:ext cx="528383" cy="369332"/>
          </a:xfrm>
          <a:prstGeom prst="rect">
            <a:avLst/>
          </a:prstGeom>
          <a:noFill/>
        </p:spPr>
        <p:txBody>
          <a:bodyPr wrap="square">
            <a:spAutoFit/>
          </a:bodyPr>
          <a:lstStyle/>
          <a:p>
            <a:r>
              <a:rPr lang="en-FR"/>
              <a:t>No</a:t>
            </a:r>
          </a:p>
        </p:txBody>
      </p:sp>
      <p:sp>
        <p:nvSpPr>
          <p:cNvPr id="12" name="TextBox 11">
            <a:extLst>
              <a:ext uri="{FF2B5EF4-FFF2-40B4-BE49-F238E27FC236}">
                <a16:creationId xmlns:a16="http://schemas.microsoft.com/office/drawing/2014/main" id="{6BFD01E2-9772-B8EC-F7E4-13AFB5F30D48}"/>
              </a:ext>
            </a:extLst>
          </p:cNvPr>
          <p:cNvSpPr txBox="1"/>
          <p:nvPr/>
        </p:nvSpPr>
        <p:spPr>
          <a:xfrm>
            <a:off x="982774" y="3961531"/>
            <a:ext cx="665721" cy="369332"/>
          </a:xfrm>
          <a:prstGeom prst="rect">
            <a:avLst/>
          </a:prstGeom>
          <a:noFill/>
        </p:spPr>
        <p:txBody>
          <a:bodyPr wrap="square">
            <a:spAutoFit/>
          </a:bodyPr>
          <a:lstStyle/>
          <a:p>
            <a:r>
              <a:rPr lang="en-FR"/>
              <a:t>Yes</a:t>
            </a:r>
          </a:p>
        </p:txBody>
      </p:sp>
      <p:sp>
        <p:nvSpPr>
          <p:cNvPr id="13" name="Decision 12">
            <a:extLst>
              <a:ext uri="{FF2B5EF4-FFF2-40B4-BE49-F238E27FC236}">
                <a16:creationId xmlns:a16="http://schemas.microsoft.com/office/drawing/2014/main" id="{9770FCB8-D727-DCCA-08BD-D5D6A3C190B0}"/>
              </a:ext>
            </a:extLst>
          </p:cNvPr>
          <p:cNvSpPr/>
          <p:nvPr/>
        </p:nvSpPr>
        <p:spPr>
          <a:xfrm>
            <a:off x="3090899" y="4041428"/>
            <a:ext cx="2253870" cy="1535272"/>
          </a:xfrm>
          <a:prstGeom prst="flowChartDecisio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a:t>GPUs available</a:t>
            </a:r>
          </a:p>
        </p:txBody>
      </p:sp>
      <p:sp>
        <p:nvSpPr>
          <p:cNvPr id="14" name="Alternative Process 40">
            <a:extLst>
              <a:ext uri="{FF2B5EF4-FFF2-40B4-BE49-F238E27FC236}">
                <a16:creationId xmlns:a16="http://schemas.microsoft.com/office/drawing/2014/main" id="{18D5D1CC-283B-1326-2164-1120E1ED7E82}"/>
              </a:ext>
            </a:extLst>
          </p:cNvPr>
          <p:cNvSpPr/>
          <p:nvPr/>
        </p:nvSpPr>
        <p:spPr>
          <a:xfrm>
            <a:off x="7352458" y="3318338"/>
            <a:ext cx="2931182" cy="855880"/>
          </a:xfrm>
          <a:prstGeom prst="flowChartAlternateProcess">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a:t>Fine-tune in cloud </a:t>
            </a:r>
            <a:br>
              <a:rPr lang="en-FR"/>
            </a:br>
            <a:r>
              <a:rPr lang="en-FR"/>
              <a:t>(GCP, Azure)</a:t>
            </a:r>
          </a:p>
        </p:txBody>
      </p:sp>
      <p:cxnSp>
        <p:nvCxnSpPr>
          <p:cNvPr id="15" name="Elbow Connector 14">
            <a:extLst>
              <a:ext uri="{FF2B5EF4-FFF2-40B4-BE49-F238E27FC236}">
                <a16:creationId xmlns:a16="http://schemas.microsoft.com/office/drawing/2014/main" id="{0257DB31-8C67-27BE-FA93-17ABCC4E4C30}"/>
              </a:ext>
            </a:extLst>
          </p:cNvPr>
          <p:cNvCxnSpPr>
            <a:cxnSpLocks/>
            <a:stCxn id="13" idx="0"/>
            <a:endCxn id="14" idx="1"/>
          </p:cNvCxnSpPr>
          <p:nvPr/>
        </p:nvCxnSpPr>
        <p:spPr>
          <a:xfrm rot="5400000" flipH="1" flipV="1">
            <a:off x="5637571" y="2326541"/>
            <a:ext cx="295150" cy="3134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8A2F9A56-CE65-BEEB-6E45-C3FE2F2BBD09}"/>
              </a:ext>
            </a:extLst>
          </p:cNvPr>
          <p:cNvCxnSpPr>
            <a:cxnSpLocks/>
            <a:stCxn id="13" idx="2"/>
            <a:endCxn id="8" idx="1"/>
          </p:cNvCxnSpPr>
          <p:nvPr/>
        </p:nvCxnSpPr>
        <p:spPr>
          <a:xfrm rot="16200000" flipH="1">
            <a:off x="5644342" y="4150192"/>
            <a:ext cx="281609" cy="3134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FCDD2-FC12-E9D6-0FF0-25254FEA2EC3}"/>
              </a:ext>
            </a:extLst>
          </p:cNvPr>
          <p:cNvSpPr txBox="1"/>
          <p:nvPr/>
        </p:nvSpPr>
        <p:spPr>
          <a:xfrm>
            <a:off x="3645570" y="5457941"/>
            <a:ext cx="665721" cy="369332"/>
          </a:xfrm>
          <a:prstGeom prst="rect">
            <a:avLst/>
          </a:prstGeom>
          <a:noFill/>
        </p:spPr>
        <p:txBody>
          <a:bodyPr wrap="square">
            <a:spAutoFit/>
          </a:bodyPr>
          <a:lstStyle/>
          <a:p>
            <a:r>
              <a:rPr lang="en-FR"/>
              <a:t>Yes</a:t>
            </a:r>
          </a:p>
        </p:txBody>
      </p:sp>
      <p:sp>
        <p:nvSpPr>
          <p:cNvPr id="18" name="TextBox 17">
            <a:extLst>
              <a:ext uri="{FF2B5EF4-FFF2-40B4-BE49-F238E27FC236}">
                <a16:creationId xmlns:a16="http://schemas.microsoft.com/office/drawing/2014/main" id="{8A6D7386-5B87-CDBB-EC72-8BE369952A9A}"/>
              </a:ext>
            </a:extLst>
          </p:cNvPr>
          <p:cNvSpPr txBox="1"/>
          <p:nvPr/>
        </p:nvSpPr>
        <p:spPr>
          <a:xfrm>
            <a:off x="3743455" y="3709187"/>
            <a:ext cx="528383" cy="369332"/>
          </a:xfrm>
          <a:prstGeom prst="rect">
            <a:avLst/>
          </a:prstGeom>
          <a:noFill/>
        </p:spPr>
        <p:txBody>
          <a:bodyPr wrap="square">
            <a:spAutoFit/>
          </a:bodyPr>
          <a:lstStyle/>
          <a:p>
            <a:r>
              <a:rPr lang="en-FR"/>
              <a:t>No</a:t>
            </a:r>
          </a:p>
        </p:txBody>
      </p:sp>
    </p:spTree>
    <p:extLst>
      <p:ext uri="{BB962C8B-B14F-4D97-AF65-F5344CB8AC3E}">
        <p14:creationId xmlns:p14="http://schemas.microsoft.com/office/powerpoint/2010/main" val="131684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69E0E6-164D-703D-22A7-DF992B170030}"/>
              </a:ext>
            </a:extLst>
          </p:cNvPr>
          <p:cNvSpPr>
            <a:spLocks noGrp="1"/>
          </p:cNvSpPr>
          <p:nvPr>
            <p:ph type="sldNum" sz="quarter" idx="29"/>
          </p:nvPr>
        </p:nvSpPr>
        <p:spPr/>
        <p:txBody>
          <a:bodyPr/>
          <a:lstStyle/>
          <a:p>
            <a:fld id="{3633D75A-BE2D-484B-925B-BF3693E8768D}" type="slidenum">
              <a:rPr lang="en-US" smtClean="0"/>
              <a:pPr/>
              <a:t>24</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D16893C1-3F12-7868-CF34-EFC2ADC5159A}"/>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But cheaper alternatives are emerging</a:t>
            </a:r>
          </a:p>
        </p:txBody>
      </p:sp>
      <p:sp>
        <p:nvSpPr>
          <p:cNvPr id="4" name="Text Placeholder 2">
            <a:extLst>
              <a:ext uri="{FF2B5EF4-FFF2-40B4-BE49-F238E27FC236}">
                <a16:creationId xmlns:a16="http://schemas.microsoft.com/office/drawing/2014/main" id="{2ED0AFD5-A2D8-1E51-DA7D-67ED5375E5CA}"/>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Proxy-tuning: fine-tune smaller models to guide the big one</a:t>
            </a:r>
          </a:p>
        </p:txBody>
      </p:sp>
      <p:pic>
        <p:nvPicPr>
          <p:cNvPr id="5" name="Picture 4">
            <a:extLst>
              <a:ext uri="{FF2B5EF4-FFF2-40B4-BE49-F238E27FC236}">
                <a16:creationId xmlns:a16="http://schemas.microsoft.com/office/drawing/2014/main" id="{2CBB3DCE-F07B-23F5-59B8-1057FC6AF621}"/>
              </a:ext>
            </a:extLst>
          </p:cNvPr>
          <p:cNvPicPr>
            <a:picLocks noChangeAspect="1"/>
          </p:cNvPicPr>
          <p:nvPr/>
        </p:nvPicPr>
        <p:blipFill>
          <a:blip r:embed="rId2"/>
          <a:stretch>
            <a:fillRect/>
          </a:stretch>
        </p:blipFill>
        <p:spPr>
          <a:xfrm>
            <a:off x="1814499" y="1484625"/>
            <a:ext cx="7772400" cy="679141"/>
          </a:xfrm>
          <a:prstGeom prst="rect">
            <a:avLst/>
          </a:prstGeom>
        </p:spPr>
      </p:pic>
      <p:sp>
        <p:nvSpPr>
          <p:cNvPr id="6" name="Left Brace 5">
            <a:extLst>
              <a:ext uri="{FF2B5EF4-FFF2-40B4-BE49-F238E27FC236}">
                <a16:creationId xmlns:a16="http://schemas.microsoft.com/office/drawing/2014/main" id="{1454D293-C530-F766-65D9-FAECF1B6F1DE}"/>
              </a:ext>
            </a:extLst>
          </p:cNvPr>
          <p:cNvSpPr/>
          <p:nvPr/>
        </p:nvSpPr>
        <p:spPr>
          <a:xfrm rot="16200000">
            <a:off x="7556115" y="595716"/>
            <a:ext cx="151359" cy="32358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7" name="TextBox 6">
            <a:extLst>
              <a:ext uri="{FF2B5EF4-FFF2-40B4-BE49-F238E27FC236}">
                <a16:creationId xmlns:a16="http://schemas.microsoft.com/office/drawing/2014/main" id="{93B949A2-F201-E5D7-B005-758F24C6521D}"/>
              </a:ext>
            </a:extLst>
          </p:cNvPr>
          <p:cNvSpPr txBox="1"/>
          <p:nvPr/>
        </p:nvSpPr>
        <p:spPr>
          <a:xfrm>
            <a:off x="3722174" y="2356502"/>
            <a:ext cx="2889214" cy="307777"/>
          </a:xfrm>
          <a:prstGeom prst="rect">
            <a:avLst/>
          </a:prstGeom>
          <a:noFill/>
        </p:spPr>
        <p:txBody>
          <a:bodyPr wrap="square">
            <a:spAutoFit/>
          </a:bodyPr>
          <a:lstStyle/>
          <a:p>
            <a:pPr algn="ctr"/>
            <a:r>
              <a:rPr lang="en-FR" sz="1400"/>
              <a:t>Original probabilities</a:t>
            </a:r>
          </a:p>
        </p:txBody>
      </p:sp>
      <p:sp>
        <p:nvSpPr>
          <p:cNvPr id="8" name="Left Brace 7">
            <a:extLst>
              <a:ext uri="{FF2B5EF4-FFF2-40B4-BE49-F238E27FC236}">
                <a16:creationId xmlns:a16="http://schemas.microsoft.com/office/drawing/2014/main" id="{8B750EC6-3F11-E517-8AB6-CBD03636F3C7}"/>
              </a:ext>
            </a:extLst>
          </p:cNvPr>
          <p:cNvSpPr/>
          <p:nvPr/>
        </p:nvSpPr>
        <p:spPr>
          <a:xfrm rot="16200000">
            <a:off x="5091102" y="1542965"/>
            <a:ext cx="151358" cy="13413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9" name="TextBox 8">
            <a:extLst>
              <a:ext uri="{FF2B5EF4-FFF2-40B4-BE49-F238E27FC236}">
                <a16:creationId xmlns:a16="http://schemas.microsoft.com/office/drawing/2014/main" id="{538658F3-69A6-EBEC-E722-AE5EBAC7C58C}"/>
              </a:ext>
            </a:extLst>
          </p:cNvPr>
          <p:cNvSpPr txBox="1"/>
          <p:nvPr/>
        </p:nvSpPr>
        <p:spPr>
          <a:xfrm>
            <a:off x="6013849" y="2356502"/>
            <a:ext cx="3235891" cy="307777"/>
          </a:xfrm>
          <a:prstGeom prst="rect">
            <a:avLst/>
          </a:prstGeom>
          <a:noFill/>
        </p:spPr>
        <p:txBody>
          <a:bodyPr wrap="square">
            <a:spAutoFit/>
          </a:bodyPr>
          <a:lstStyle/>
          <a:p>
            <a:pPr algn="ctr"/>
            <a:r>
              <a:rPr lang="en-FR" sz="1400"/>
              <a:t>Offset applied at decoding time</a:t>
            </a:r>
          </a:p>
        </p:txBody>
      </p:sp>
      <p:pic>
        <p:nvPicPr>
          <p:cNvPr id="10" name="Picture 9">
            <a:extLst>
              <a:ext uri="{FF2B5EF4-FFF2-40B4-BE49-F238E27FC236}">
                <a16:creationId xmlns:a16="http://schemas.microsoft.com/office/drawing/2014/main" id="{9CF2949F-75AE-DA45-018A-CD4D60B8D569}"/>
              </a:ext>
            </a:extLst>
          </p:cNvPr>
          <p:cNvPicPr>
            <a:picLocks noChangeAspect="1"/>
          </p:cNvPicPr>
          <p:nvPr/>
        </p:nvPicPr>
        <p:blipFill>
          <a:blip r:embed="rId3"/>
          <a:stretch>
            <a:fillRect/>
          </a:stretch>
        </p:blipFill>
        <p:spPr>
          <a:xfrm>
            <a:off x="1814499" y="2932918"/>
            <a:ext cx="7361983" cy="3476268"/>
          </a:xfrm>
          <a:prstGeom prst="rect">
            <a:avLst/>
          </a:prstGeom>
        </p:spPr>
      </p:pic>
    </p:spTree>
    <p:extLst>
      <p:ext uri="{BB962C8B-B14F-4D97-AF65-F5344CB8AC3E}">
        <p14:creationId xmlns:p14="http://schemas.microsoft.com/office/powerpoint/2010/main" val="4275722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DB5AB1-0060-7E35-B511-F6A6B50D5BBB}"/>
              </a:ext>
            </a:extLst>
          </p:cNvPr>
          <p:cNvSpPr>
            <a:spLocks noGrp="1"/>
          </p:cNvSpPr>
          <p:nvPr>
            <p:ph type="sldNum" sz="quarter" idx="29"/>
          </p:nvPr>
        </p:nvSpPr>
        <p:spPr/>
        <p:txBody>
          <a:bodyPr/>
          <a:lstStyle/>
          <a:p>
            <a:fld id="{3633D75A-BE2D-484B-925B-BF3693E8768D}" type="slidenum">
              <a:rPr lang="en-US" smtClean="0"/>
              <a:pPr/>
              <a:t>25</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C52C1A5F-7937-5B12-4627-4FC75FFB5D7A}"/>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Alignment techniques are also improving</a:t>
            </a:r>
          </a:p>
        </p:txBody>
      </p:sp>
      <p:sp>
        <p:nvSpPr>
          <p:cNvPr id="4" name="Text Placeholder 2">
            <a:extLst>
              <a:ext uri="{FF2B5EF4-FFF2-40B4-BE49-F238E27FC236}">
                <a16:creationId xmlns:a16="http://schemas.microsoft.com/office/drawing/2014/main" id="{C7D40A08-9F76-993E-AE24-B9E115C34B88}"/>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RLHF was too hard to train (instabilities in training)</a:t>
            </a:r>
          </a:p>
        </p:txBody>
      </p:sp>
      <p:pic>
        <p:nvPicPr>
          <p:cNvPr id="5" name="Picture 2">
            <a:extLst>
              <a:ext uri="{FF2B5EF4-FFF2-40B4-BE49-F238E27FC236}">
                <a16:creationId xmlns:a16="http://schemas.microsoft.com/office/drawing/2014/main" id="{559C4017-4437-5E07-CE74-3673C3033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877" y="1838669"/>
            <a:ext cx="6725010" cy="368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319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20F3C3EF-EDA4-8EF4-7DF4-1B03520845FD}"/>
              </a:ext>
            </a:extLst>
          </p:cNvPr>
          <p:cNvSpPr/>
          <p:nvPr/>
        </p:nvSpPr>
        <p:spPr>
          <a:xfrm>
            <a:off x="5695122" y="1642166"/>
            <a:ext cx="5687840" cy="3297582"/>
          </a:xfrm>
          <a:prstGeom prst="wedgeRoundRectCallout">
            <a:avLst>
              <a:gd name="adj1" fmla="val -73452"/>
              <a:gd name="adj2" fmla="val 3622"/>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 name="Title 1">
            <a:extLst>
              <a:ext uri="{FF2B5EF4-FFF2-40B4-BE49-F238E27FC236}">
                <a16:creationId xmlns:a16="http://schemas.microsoft.com/office/drawing/2014/main" id="{7C67BBBE-89D7-D7A2-C81F-516FE3F8F008}"/>
              </a:ext>
            </a:extLst>
          </p:cNvPr>
          <p:cNvSpPr>
            <a:spLocks noGrp="1"/>
          </p:cNvSpPr>
          <p:nvPr>
            <p:ph type="title"/>
          </p:nvPr>
        </p:nvSpPr>
        <p:spPr/>
        <p:txBody>
          <a:bodyPr>
            <a:normAutofit fontScale="90000"/>
          </a:bodyPr>
          <a:lstStyle/>
          <a:p>
            <a:r>
              <a:rPr lang="en-FR"/>
              <a:t>The value of data</a:t>
            </a:r>
          </a:p>
        </p:txBody>
      </p:sp>
      <p:sp>
        <p:nvSpPr>
          <p:cNvPr id="3" name="Text Placeholder 2">
            <a:extLst>
              <a:ext uri="{FF2B5EF4-FFF2-40B4-BE49-F238E27FC236}">
                <a16:creationId xmlns:a16="http://schemas.microsoft.com/office/drawing/2014/main" id="{56A3D572-C31C-AFDD-8C2A-E84E9C8E4DA2}"/>
              </a:ext>
            </a:extLst>
          </p:cNvPr>
          <p:cNvSpPr>
            <a:spLocks noGrp="1"/>
          </p:cNvSpPr>
          <p:nvPr>
            <p:ph type="body" sz="quarter" idx="11"/>
          </p:nvPr>
        </p:nvSpPr>
        <p:spPr/>
        <p:txBody>
          <a:bodyPr>
            <a:normAutofit lnSpcReduction="10000"/>
          </a:bodyPr>
          <a:lstStyle/>
          <a:p>
            <a:r>
              <a:rPr lang="en-FR"/>
              <a:t>On open-sourcing LLAMA2</a:t>
            </a:r>
          </a:p>
        </p:txBody>
      </p:sp>
      <p:sp>
        <p:nvSpPr>
          <p:cNvPr id="4" name="Text Placeholder 3">
            <a:extLst>
              <a:ext uri="{FF2B5EF4-FFF2-40B4-BE49-F238E27FC236}">
                <a16:creationId xmlns:a16="http://schemas.microsoft.com/office/drawing/2014/main" id="{1C1D2D15-B22C-5C69-ABD4-B573BA9E4158}"/>
              </a:ext>
            </a:extLst>
          </p:cNvPr>
          <p:cNvSpPr>
            <a:spLocks noGrp="1"/>
          </p:cNvSpPr>
          <p:nvPr>
            <p:ph type="body" sz="quarter" idx="28"/>
          </p:nvPr>
        </p:nvSpPr>
        <p:spPr>
          <a:xfrm>
            <a:off x="6095999" y="1821070"/>
            <a:ext cx="5067299" cy="3118678"/>
          </a:xfrm>
        </p:spPr>
        <p:txBody>
          <a:bodyPr>
            <a:normAutofit/>
          </a:bodyPr>
          <a:lstStyle/>
          <a:p>
            <a:r>
              <a:rPr lang="en-GB" dirty="0"/>
              <a:t>I know that some people have questions about </a:t>
            </a:r>
            <a:r>
              <a:rPr lang="en-GB" b="1" dirty="0"/>
              <a:t>how we benefit from open sourcing</a:t>
            </a:r>
            <a:r>
              <a:rPr lang="en-GB" dirty="0"/>
              <a:t> the results of our research and large amounts of compute […]. The short version is that open sourcing improves our models, and because there's still significant work to turn our models into products, […] and </a:t>
            </a:r>
            <a:r>
              <a:rPr lang="en-GB" b="1" dirty="0"/>
              <a:t>it doesn't remove differentiation from our products much anyway.</a:t>
            </a:r>
          </a:p>
          <a:p>
            <a:r>
              <a:rPr lang="en-GB" dirty="0"/>
              <a:t>And again, </a:t>
            </a:r>
            <a:r>
              <a:rPr lang="en-GB" b="1" dirty="0"/>
              <a:t>we typically have </a:t>
            </a:r>
            <a:r>
              <a:rPr lang="en-GB" b="1" dirty="0">
                <a:solidFill>
                  <a:schemeClr val="tx2"/>
                </a:solidFill>
              </a:rPr>
              <a:t>unique data </a:t>
            </a:r>
            <a:r>
              <a:rPr lang="en-GB" dirty="0"/>
              <a:t>and build unique product integrations anyway, so providing infrastructure like Llama as open source doesn't reduce our main advantages. </a:t>
            </a:r>
          </a:p>
          <a:p>
            <a:r>
              <a:rPr lang="en-GB" i="1" dirty="0">
                <a:solidFill>
                  <a:schemeClr val="bg1">
                    <a:lumMod val="50000"/>
                  </a:schemeClr>
                </a:solidFill>
              </a:rPr>
              <a:t>META Q4 2023 Earnings Call</a:t>
            </a:r>
            <a:br>
              <a:rPr lang="en-GB" i="1" dirty="0">
                <a:solidFill>
                  <a:schemeClr val="bg1">
                    <a:lumMod val="50000"/>
                  </a:schemeClr>
                </a:solidFill>
              </a:rPr>
            </a:br>
            <a:r>
              <a:rPr lang="en-GB" i="1" dirty="0">
                <a:solidFill>
                  <a:schemeClr val="bg1">
                    <a:lumMod val="50000"/>
                  </a:schemeClr>
                </a:solidFill>
              </a:rPr>
              <a:t>February 1st, 2024</a:t>
            </a:r>
            <a:endParaRPr lang="en-GB" b="1" dirty="0">
              <a:solidFill>
                <a:schemeClr val="bg1">
                  <a:lumMod val="50000"/>
                </a:schemeClr>
              </a:solidFill>
            </a:endParaRPr>
          </a:p>
          <a:p>
            <a:endParaRPr lang="en-FR" b="1"/>
          </a:p>
        </p:txBody>
      </p:sp>
      <p:sp>
        <p:nvSpPr>
          <p:cNvPr id="5" name="Slide Number Placeholder 4">
            <a:extLst>
              <a:ext uri="{FF2B5EF4-FFF2-40B4-BE49-F238E27FC236}">
                <a16:creationId xmlns:a16="http://schemas.microsoft.com/office/drawing/2014/main" id="{9E733962-8F88-4B2A-B76A-A3ED930883CC}"/>
              </a:ext>
            </a:extLst>
          </p:cNvPr>
          <p:cNvSpPr>
            <a:spLocks noGrp="1"/>
          </p:cNvSpPr>
          <p:nvPr>
            <p:ph type="sldNum" sz="quarter" idx="29"/>
          </p:nvPr>
        </p:nvSpPr>
        <p:spPr/>
        <p:txBody>
          <a:bodyPr/>
          <a:lstStyle/>
          <a:p>
            <a:fld id="{3633D75A-BE2D-484B-925B-BF3693E8768D}" type="slidenum">
              <a:rPr lang="en-US" smtClean="0"/>
              <a:pPr/>
              <a:t>26</a:t>
            </a:fld>
            <a:endParaRPr lang="en-US" dirty="0"/>
          </a:p>
        </p:txBody>
      </p:sp>
      <p:sp>
        <p:nvSpPr>
          <p:cNvPr id="6" name="Text Placeholder 5">
            <a:extLst>
              <a:ext uri="{FF2B5EF4-FFF2-40B4-BE49-F238E27FC236}">
                <a16:creationId xmlns:a16="http://schemas.microsoft.com/office/drawing/2014/main" id="{13160933-994B-76B4-3452-8238605919F7}"/>
              </a:ext>
            </a:extLst>
          </p:cNvPr>
          <p:cNvSpPr>
            <a:spLocks noGrp="1"/>
          </p:cNvSpPr>
          <p:nvPr>
            <p:ph type="body" sz="quarter" idx="27"/>
          </p:nvPr>
        </p:nvSpPr>
        <p:spPr/>
        <p:txBody>
          <a:bodyPr/>
          <a:lstStyle/>
          <a:p>
            <a:endParaRPr lang="en-FR"/>
          </a:p>
        </p:txBody>
      </p:sp>
      <p:pic>
        <p:nvPicPr>
          <p:cNvPr id="1026" name="Picture 2" descr="Facebook Controversies Loom Large on Earnings Call">
            <a:extLst>
              <a:ext uri="{FF2B5EF4-FFF2-40B4-BE49-F238E27FC236}">
                <a16:creationId xmlns:a16="http://schemas.microsoft.com/office/drawing/2014/main" id="{EC961CB7-E086-B62B-8F76-121A5DD63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1" y="2777217"/>
            <a:ext cx="3171396" cy="178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376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78E1F28-9469-EC71-1EC8-CAB1A06F577C}"/>
              </a:ext>
            </a:extLst>
          </p:cNvPr>
          <p:cNvSpPr txBox="1">
            <a:spLocks/>
          </p:cNvSpPr>
          <p:nvPr/>
        </p:nvSpPr>
        <p:spPr>
          <a:xfrm>
            <a:off x="4314798" y="6491988"/>
            <a:ext cx="2932139" cy="193625"/>
          </a:xfrm>
          <a:prstGeom prst="rect">
            <a:avLst/>
          </a:prstGeom>
        </p:spPr>
        <p:txBody>
          <a:bodyPr vert="horz" lIns="0" tIns="0" rIns="0" bIns="0" rtlCol="0">
            <a:normAutofit/>
          </a:bodyPr>
          <a:lstStyle>
            <a:lvl1pPr marL="0" indent="0" algn="l" defTabSz="914377" rtl="0" eaLnBrk="1" latinLnBrk="0" hangingPunct="1">
              <a:lnSpc>
                <a:spcPct val="82000"/>
              </a:lnSpc>
              <a:spcBef>
                <a:spcPts val="600"/>
              </a:spcBef>
              <a:buFont typeface="Arial" panose="020B0604020202020204" pitchFamily="34" charset="0"/>
              <a:buNone/>
              <a:defRPr sz="2400" b="0" i="0" kern="1200">
                <a:solidFill>
                  <a:schemeClr val="tx1"/>
                </a:solidFill>
                <a:latin typeface="HurmeGeometricSans1 Regular" panose="020B0500020000000000" pitchFamily="34" charset="77"/>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i="1" dirty="0">
                <a:latin typeface="Verdana" panose="020B0604030504040204" pitchFamily="34" charset="0"/>
                <a:ea typeface="Verdana" panose="020B0604030504040204" pitchFamily="34" charset="0"/>
                <a:cs typeface="Verdana" panose="020B0604030504040204" pitchFamily="34" charset="0"/>
              </a:rPr>
              <a:t>Illustration by Erik Desmazires</a:t>
            </a:r>
          </a:p>
        </p:txBody>
      </p:sp>
      <p:sp>
        <p:nvSpPr>
          <p:cNvPr id="6" name="TextBox 5">
            <a:extLst>
              <a:ext uri="{FF2B5EF4-FFF2-40B4-BE49-F238E27FC236}">
                <a16:creationId xmlns:a16="http://schemas.microsoft.com/office/drawing/2014/main" id="{15B0C8A8-A360-D0E0-23DE-972CF4E92F27}"/>
              </a:ext>
            </a:extLst>
          </p:cNvPr>
          <p:cNvSpPr txBox="1"/>
          <p:nvPr/>
        </p:nvSpPr>
        <p:spPr>
          <a:xfrm>
            <a:off x="2293931" y="3243051"/>
            <a:ext cx="2651133" cy="371897"/>
          </a:xfrm>
          <a:prstGeom prst="rect">
            <a:avLst/>
          </a:prstGeom>
          <a:noFill/>
        </p:spPr>
        <p:txBody>
          <a:bodyPr wrap="square" anchor="ctr">
            <a:spAutoFit/>
          </a:bodyPr>
          <a:lstStyle/>
          <a:p>
            <a:pPr>
              <a:lnSpc>
                <a:spcPct val="150000"/>
              </a:lnSpc>
            </a:pPr>
            <a:r>
              <a:rPr lang="en-US" sz="1400" dirty="0">
                <a:latin typeface="Verdana" panose="020B0604030504040204" pitchFamily="34" charset="0"/>
                <a:ea typeface="Verdana" panose="020B0604030504040204" pitchFamily="34" charset="0"/>
                <a:cs typeface="Verdana" panose="020B0604030504040204" pitchFamily="34" charset="0"/>
              </a:rPr>
              <a:t>www.albertolumbreras.net</a:t>
            </a:r>
          </a:p>
        </p:txBody>
      </p:sp>
      <p:pic>
        <p:nvPicPr>
          <p:cNvPr id="1030" name="Picture 6">
            <a:extLst>
              <a:ext uri="{FF2B5EF4-FFF2-40B4-BE49-F238E27FC236}">
                <a16:creationId xmlns:a16="http://schemas.microsoft.com/office/drawing/2014/main" id="{68E5F200-C9BD-226F-7349-C64787799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937" y="14990"/>
            <a:ext cx="4945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43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031D0-8E3C-50B8-E468-9037037A9189}"/>
              </a:ext>
            </a:extLst>
          </p:cNvPr>
          <p:cNvSpPr>
            <a:spLocks noGrp="1"/>
          </p:cNvSpPr>
          <p:nvPr>
            <p:ph type="title"/>
          </p:nvPr>
        </p:nvSpPr>
        <p:spPr/>
        <p:txBody>
          <a:bodyPr>
            <a:normAutofit fontScale="90000"/>
          </a:bodyPr>
          <a:lstStyle/>
          <a:p>
            <a:r>
              <a:rPr lang="en-US" dirty="0"/>
              <a:t>We didn’t talk about…</a:t>
            </a:r>
            <a:endParaRPr lang="en-FR"/>
          </a:p>
        </p:txBody>
      </p:sp>
      <p:sp>
        <p:nvSpPr>
          <p:cNvPr id="3" name="Text Placeholder 2">
            <a:extLst>
              <a:ext uri="{FF2B5EF4-FFF2-40B4-BE49-F238E27FC236}">
                <a16:creationId xmlns:a16="http://schemas.microsoft.com/office/drawing/2014/main" id="{7E621051-C785-997F-199B-01B93C0437C2}"/>
              </a:ext>
            </a:extLst>
          </p:cNvPr>
          <p:cNvSpPr>
            <a:spLocks noGrp="1"/>
          </p:cNvSpPr>
          <p:nvPr>
            <p:ph type="body" sz="quarter" idx="11"/>
          </p:nvPr>
        </p:nvSpPr>
        <p:spPr/>
        <p:txBody>
          <a:bodyPr>
            <a:normAutofit lnSpcReduction="10000"/>
          </a:bodyPr>
          <a:lstStyle/>
          <a:p>
            <a:endParaRPr lang="en-FR"/>
          </a:p>
        </p:txBody>
      </p:sp>
      <p:sp>
        <p:nvSpPr>
          <p:cNvPr id="4" name="Rounded Rectangle 3">
            <a:extLst>
              <a:ext uri="{FF2B5EF4-FFF2-40B4-BE49-F238E27FC236}">
                <a16:creationId xmlns:a16="http://schemas.microsoft.com/office/drawing/2014/main" id="{E90538AE-B779-B949-9F4C-82F1DB1F7F20}"/>
              </a:ext>
            </a:extLst>
          </p:cNvPr>
          <p:cNvSpPr/>
          <p:nvPr/>
        </p:nvSpPr>
        <p:spPr>
          <a:xfrm>
            <a:off x="1028705" y="1640925"/>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Word embeddings</a:t>
            </a:r>
            <a:endParaRPr lang="en-FR" sz="1200"/>
          </a:p>
        </p:txBody>
      </p:sp>
      <p:sp>
        <p:nvSpPr>
          <p:cNvPr id="5" name="Rounded Rectangle 4">
            <a:extLst>
              <a:ext uri="{FF2B5EF4-FFF2-40B4-BE49-F238E27FC236}">
                <a16:creationId xmlns:a16="http://schemas.microsoft.com/office/drawing/2014/main" id="{8E256FAA-A41F-1B47-AF2F-FFE63A360C85}"/>
              </a:ext>
            </a:extLst>
          </p:cNvPr>
          <p:cNvSpPr/>
          <p:nvPr/>
        </p:nvSpPr>
        <p:spPr>
          <a:xfrm>
            <a:off x="1028704" y="2420007"/>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Evaluation metrics for LLMs</a:t>
            </a:r>
            <a:endParaRPr lang="en-FR" sz="1200"/>
          </a:p>
        </p:txBody>
      </p:sp>
      <p:sp>
        <p:nvSpPr>
          <p:cNvPr id="6" name="Rounded Rectangle 5">
            <a:extLst>
              <a:ext uri="{FF2B5EF4-FFF2-40B4-BE49-F238E27FC236}">
                <a16:creationId xmlns:a16="http://schemas.microsoft.com/office/drawing/2014/main" id="{C28332DA-AA71-0790-BB2C-1D6BEE63DC8E}"/>
              </a:ext>
            </a:extLst>
          </p:cNvPr>
          <p:cNvSpPr/>
          <p:nvPr/>
        </p:nvSpPr>
        <p:spPr>
          <a:xfrm>
            <a:off x="1028703" y="3197023"/>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LLMs as evaluators</a:t>
            </a:r>
            <a:endParaRPr lang="en-FR" sz="1200"/>
          </a:p>
        </p:txBody>
      </p:sp>
      <p:sp>
        <p:nvSpPr>
          <p:cNvPr id="27" name="Rounded Rectangle 26">
            <a:extLst>
              <a:ext uri="{FF2B5EF4-FFF2-40B4-BE49-F238E27FC236}">
                <a16:creationId xmlns:a16="http://schemas.microsoft.com/office/drawing/2014/main" id="{074ACE6D-DAD9-55D0-AB6F-46F3E18F38B4}"/>
              </a:ext>
            </a:extLst>
          </p:cNvPr>
          <p:cNvSpPr/>
          <p:nvPr/>
        </p:nvSpPr>
        <p:spPr>
          <a:xfrm>
            <a:off x="1028702" y="3938329"/>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LLMs to augment datasets</a:t>
            </a:r>
            <a:endParaRPr lang="en-FR" sz="1200"/>
          </a:p>
        </p:txBody>
      </p:sp>
      <p:sp>
        <p:nvSpPr>
          <p:cNvPr id="32" name="Rounded Rectangle 31">
            <a:extLst>
              <a:ext uri="{FF2B5EF4-FFF2-40B4-BE49-F238E27FC236}">
                <a16:creationId xmlns:a16="http://schemas.microsoft.com/office/drawing/2014/main" id="{E31B9812-3456-550C-4A5B-143DD2FCFD1A}"/>
              </a:ext>
            </a:extLst>
          </p:cNvPr>
          <p:cNvSpPr/>
          <p:nvPr/>
        </p:nvSpPr>
        <p:spPr>
          <a:xfrm>
            <a:off x="4071446" y="1637496"/>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Mixtures of experts</a:t>
            </a:r>
            <a:endParaRPr lang="en-FR" sz="1200"/>
          </a:p>
        </p:txBody>
      </p:sp>
      <p:sp>
        <p:nvSpPr>
          <p:cNvPr id="33" name="Rounded Rectangle 32">
            <a:extLst>
              <a:ext uri="{FF2B5EF4-FFF2-40B4-BE49-F238E27FC236}">
                <a16:creationId xmlns:a16="http://schemas.microsoft.com/office/drawing/2014/main" id="{C08BE0F0-EA3A-35F4-201D-8882CD41B10C}"/>
              </a:ext>
            </a:extLst>
          </p:cNvPr>
          <p:cNvSpPr/>
          <p:nvPr/>
        </p:nvSpPr>
        <p:spPr>
          <a:xfrm>
            <a:off x="4071446" y="2420007"/>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Multimodality</a:t>
            </a:r>
            <a:endParaRPr lang="en-FR" sz="1200"/>
          </a:p>
        </p:txBody>
      </p:sp>
      <p:sp>
        <p:nvSpPr>
          <p:cNvPr id="35" name="Rounded Rectangle 34">
            <a:extLst>
              <a:ext uri="{FF2B5EF4-FFF2-40B4-BE49-F238E27FC236}">
                <a16:creationId xmlns:a16="http://schemas.microsoft.com/office/drawing/2014/main" id="{E8FC9C12-A0A7-4DC9-73D9-D143DE29926D}"/>
              </a:ext>
            </a:extLst>
          </p:cNvPr>
          <p:cNvSpPr/>
          <p:nvPr/>
        </p:nvSpPr>
        <p:spPr>
          <a:xfrm>
            <a:off x="4071445" y="3197023"/>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The race</a:t>
            </a:r>
            <a:br>
              <a:rPr lang="en-US" sz="1200" dirty="0"/>
            </a:br>
            <a:r>
              <a:rPr lang="en-US" sz="1200" dirty="0"/>
              <a:t>open-source vs. proprietary</a:t>
            </a:r>
            <a:endParaRPr lang="en-FR" sz="1200"/>
          </a:p>
        </p:txBody>
      </p:sp>
      <p:sp>
        <p:nvSpPr>
          <p:cNvPr id="36" name="Rounded Rectangle 35">
            <a:extLst>
              <a:ext uri="{FF2B5EF4-FFF2-40B4-BE49-F238E27FC236}">
                <a16:creationId xmlns:a16="http://schemas.microsoft.com/office/drawing/2014/main" id="{80C16B4F-D91A-9149-DB89-9F7B72F71EF4}"/>
              </a:ext>
            </a:extLst>
          </p:cNvPr>
          <p:cNvSpPr/>
          <p:nvPr/>
        </p:nvSpPr>
        <p:spPr>
          <a:xfrm>
            <a:off x="1028702" y="4715345"/>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t>
            </a:r>
            <a:endParaRPr lang="en-FR" sz="1200"/>
          </a:p>
        </p:txBody>
      </p:sp>
      <p:sp>
        <p:nvSpPr>
          <p:cNvPr id="40" name="Rounded Rectangle 39">
            <a:extLst>
              <a:ext uri="{FF2B5EF4-FFF2-40B4-BE49-F238E27FC236}">
                <a16:creationId xmlns:a16="http://schemas.microsoft.com/office/drawing/2014/main" id="{73DF8306-62A4-72E8-E2FF-F7B0E9FB803E}"/>
              </a:ext>
            </a:extLst>
          </p:cNvPr>
          <p:cNvSpPr/>
          <p:nvPr/>
        </p:nvSpPr>
        <p:spPr>
          <a:xfrm>
            <a:off x="7114187" y="1649663"/>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Prompt jailbreaking</a:t>
            </a:r>
            <a:endParaRPr lang="en-FR" sz="1200"/>
          </a:p>
        </p:txBody>
      </p:sp>
      <p:sp>
        <p:nvSpPr>
          <p:cNvPr id="41" name="Rounded Rectangle 40">
            <a:extLst>
              <a:ext uri="{FF2B5EF4-FFF2-40B4-BE49-F238E27FC236}">
                <a16:creationId xmlns:a16="http://schemas.microsoft.com/office/drawing/2014/main" id="{0DE777AC-3AC4-EFB9-CE9E-AD2DA7D9954D}"/>
              </a:ext>
            </a:extLst>
          </p:cNvPr>
          <p:cNvSpPr/>
          <p:nvPr/>
        </p:nvSpPr>
        <p:spPr>
          <a:xfrm>
            <a:off x="7114186" y="2420007"/>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Hallucinations</a:t>
            </a:r>
            <a:endParaRPr lang="en-FR" sz="1200"/>
          </a:p>
        </p:txBody>
      </p:sp>
      <p:sp>
        <p:nvSpPr>
          <p:cNvPr id="44" name="Rounded Rectangle 43">
            <a:extLst>
              <a:ext uri="{FF2B5EF4-FFF2-40B4-BE49-F238E27FC236}">
                <a16:creationId xmlns:a16="http://schemas.microsoft.com/office/drawing/2014/main" id="{2CC9DE0F-FB8F-9BC5-0C01-F75C98A3E5D9}"/>
              </a:ext>
            </a:extLst>
          </p:cNvPr>
          <p:cNvSpPr/>
          <p:nvPr/>
        </p:nvSpPr>
        <p:spPr>
          <a:xfrm>
            <a:off x="7114182" y="3934359"/>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Sam Altman</a:t>
            </a:r>
            <a:endParaRPr lang="en-FR" sz="1200"/>
          </a:p>
        </p:txBody>
      </p:sp>
      <p:sp>
        <p:nvSpPr>
          <p:cNvPr id="47" name="Rounded Rectangle 46">
            <a:extLst>
              <a:ext uri="{FF2B5EF4-FFF2-40B4-BE49-F238E27FC236}">
                <a16:creationId xmlns:a16="http://schemas.microsoft.com/office/drawing/2014/main" id="{7BDB838A-BBD1-AEDC-CC87-B76C602C01EC}"/>
              </a:ext>
            </a:extLst>
          </p:cNvPr>
          <p:cNvSpPr/>
          <p:nvPr/>
        </p:nvSpPr>
        <p:spPr>
          <a:xfrm>
            <a:off x="7114185" y="3197023"/>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Data sources used in LLM</a:t>
            </a:r>
            <a:endParaRPr lang="en-FR" sz="1200"/>
          </a:p>
        </p:txBody>
      </p:sp>
      <p:sp>
        <p:nvSpPr>
          <p:cNvPr id="48" name="Rounded Rectangle 47">
            <a:extLst>
              <a:ext uri="{FF2B5EF4-FFF2-40B4-BE49-F238E27FC236}">
                <a16:creationId xmlns:a16="http://schemas.microsoft.com/office/drawing/2014/main" id="{4E455C4E-8F17-9EBE-2B4F-A8B44E568819}"/>
              </a:ext>
            </a:extLst>
          </p:cNvPr>
          <p:cNvSpPr/>
          <p:nvPr/>
        </p:nvSpPr>
        <p:spPr>
          <a:xfrm>
            <a:off x="4071442" y="3929126"/>
            <a:ext cx="2803593" cy="552114"/>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4-bit quantization</a:t>
            </a:r>
            <a:endParaRPr lang="en-FR" sz="1200"/>
          </a:p>
        </p:txBody>
      </p:sp>
    </p:spTree>
    <p:extLst>
      <p:ext uri="{BB962C8B-B14F-4D97-AF65-F5344CB8AC3E}">
        <p14:creationId xmlns:p14="http://schemas.microsoft.com/office/powerpoint/2010/main" val="74258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childTnLst>
                                    <p:set>
                                      <p:cBhvr>
                                        <p:cTn id="47" dur="1" fill="hold">
                                          <p:stCondLst>
                                            <p:cond delay="0"/>
                                          </p:stCondLst>
                                        </p:cTn>
                                        <p:tgtEl>
                                          <p:spTgt spid="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 nodeType="click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childTnLst>
                                    <p:set>
                                      <p:cBhvr>
                                        <p:cTn id="67" dur="1" fill="hold">
                                          <p:stCondLst>
                                            <p:cond delay="0"/>
                                          </p:stCondLst>
                                        </p:cTn>
                                        <p:tgtEl>
                                          <p:spTgt spid="4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 nodeType="clickEffect">
                                  <p:stCondLst>
                                    <p:cond delay="0"/>
                                  </p:stCondLst>
                                  <p:childTnLst>
                                    <p:set>
                                      <p:cBhvr>
                                        <p:cTn id="71" dur="1" fill="hold">
                                          <p:stCondLst>
                                            <p:cond delay="0"/>
                                          </p:stCondLst>
                                        </p:cTn>
                                        <p:tgtEl>
                                          <p:spTgt spid="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1" nodeType="click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1" nodeType="clickEffect">
                                  <p:stCondLst>
                                    <p:cond delay="0"/>
                                  </p:stCondLst>
                                  <p:childTnLst>
                                    <p:set>
                                      <p:cBhvr>
                                        <p:cTn id="79" dur="1" fill="hold">
                                          <p:stCondLst>
                                            <p:cond delay="0"/>
                                          </p:stCondLst>
                                        </p:cTn>
                                        <p:tgtEl>
                                          <p:spTgt spid="4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1" nodeType="clickEffect">
                                  <p:stCondLst>
                                    <p:cond delay="0"/>
                                  </p:stCondLst>
                                  <p:childTnLst>
                                    <p:set>
                                      <p:cBhvr>
                                        <p:cTn id="83" dur="1" fill="hold">
                                          <p:stCondLst>
                                            <p:cond delay="0"/>
                                          </p:stCondLst>
                                        </p:cTn>
                                        <p:tgtEl>
                                          <p:spTgt spid="2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1" nodeType="clickEffect">
                                  <p:stCondLst>
                                    <p:cond delay="0"/>
                                  </p:stCondLst>
                                  <p:childTnLst>
                                    <p:set>
                                      <p:cBhvr>
                                        <p:cTn id="87" dur="1" fill="hold">
                                          <p:stCondLst>
                                            <p:cond delay="0"/>
                                          </p:stCondLst>
                                        </p:cTn>
                                        <p:tgtEl>
                                          <p:spTgt spid="4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1" nodeType="clickEffect">
                                  <p:stCondLst>
                                    <p:cond delay="0"/>
                                  </p:stCondLst>
                                  <p:childTnLst>
                                    <p:set>
                                      <p:cBhvr>
                                        <p:cTn id="91" dur="1" fill="hold">
                                          <p:stCondLst>
                                            <p:cond delay="0"/>
                                          </p:stCondLst>
                                        </p:cTn>
                                        <p:tgtEl>
                                          <p:spTgt spid="4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27" grpId="0" animBg="1"/>
      <p:bldP spid="27" grpId="1" animBg="1"/>
      <p:bldP spid="32" grpId="0" animBg="1"/>
      <p:bldP spid="32" grpId="1" animBg="1"/>
      <p:bldP spid="33" grpId="0" animBg="1"/>
      <p:bldP spid="33" grpId="1" animBg="1"/>
      <p:bldP spid="35" grpId="0" animBg="1"/>
      <p:bldP spid="35" grpId="1" animBg="1"/>
      <p:bldP spid="36" grpId="0" animBg="1"/>
      <p:bldP spid="36" grpId="1" animBg="1"/>
      <p:bldP spid="40" grpId="0" animBg="1"/>
      <p:bldP spid="40" grpId="1" animBg="1"/>
      <p:bldP spid="41" grpId="0" animBg="1"/>
      <p:bldP spid="41" grpId="1" animBg="1"/>
      <p:bldP spid="44" grpId="0" animBg="1"/>
      <p:bldP spid="44" grpId="1" animBg="1"/>
      <p:bldP spid="47" grpId="0" animBg="1"/>
      <p:bldP spid="47" grpId="1" animBg="1"/>
      <p:bldP spid="48" grpId="0" animBg="1"/>
      <p:bldP spid="4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43BC0A6E-1B07-DAD6-1B91-498530D11234}"/>
              </a:ext>
            </a:extLst>
          </p:cNvPr>
          <p:cNvSpPr/>
          <p:nvPr/>
        </p:nvSpPr>
        <p:spPr>
          <a:xfrm>
            <a:off x="3283563" y="1912327"/>
            <a:ext cx="5515694" cy="1021286"/>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8" name="Rounded Rectangle 17">
            <a:extLst>
              <a:ext uri="{FF2B5EF4-FFF2-40B4-BE49-F238E27FC236}">
                <a16:creationId xmlns:a16="http://schemas.microsoft.com/office/drawing/2014/main" id="{0BC36941-8662-1B28-D695-C5A8E13A7BE4}"/>
              </a:ext>
            </a:extLst>
          </p:cNvPr>
          <p:cNvSpPr/>
          <p:nvPr/>
        </p:nvSpPr>
        <p:spPr>
          <a:xfrm>
            <a:off x="5103455" y="5253714"/>
            <a:ext cx="5841533" cy="1032535"/>
          </a:xfrm>
          <a:prstGeom prst="roundRect">
            <a:avLst>
              <a:gd name="adj" fmla="val 0"/>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7" name="Rounded Rectangle 16">
            <a:extLst>
              <a:ext uri="{FF2B5EF4-FFF2-40B4-BE49-F238E27FC236}">
                <a16:creationId xmlns:a16="http://schemas.microsoft.com/office/drawing/2014/main" id="{0F67BAA4-44E4-B6F2-73BC-6E9730D74398}"/>
              </a:ext>
            </a:extLst>
          </p:cNvPr>
          <p:cNvSpPr/>
          <p:nvPr/>
        </p:nvSpPr>
        <p:spPr>
          <a:xfrm>
            <a:off x="1182246" y="5248126"/>
            <a:ext cx="3733877" cy="1017003"/>
          </a:xfrm>
          <a:prstGeom prst="roundRect">
            <a:avLst>
              <a:gd name="adj" fmla="val 0"/>
            </a:avLst>
          </a:prstGeom>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 name="Title 1">
            <a:extLst>
              <a:ext uri="{FF2B5EF4-FFF2-40B4-BE49-F238E27FC236}">
                <a16:creationId xmlns:a16="http://schemas.microsoft.com/office/drawing/2014/main" id="{F9EBA003-3C1E-CE9E-914B-7EEFDF33B1A3}"/>
              </a:ext>
            </a:extLst>
          </p:cNvPr>
          <p:cNvSpPr>
            <a:spLocks noGrp="1"/>
          </p:cNvSpPr>
          <p:nvPr>
            <p:ph type="title"/>
          </p:nvPr>
        </p:nvSpPr>
        <p:spPr/>
        <p:txBody>
          <a:bodyPr>
            <a:normAutofit fontScale="90000"/>
          </a:bodyPr>
          <a:lstStyle/>
          <a:p>
            <a:r>
              <a:rPr lang="en-FR"/>
              <a:t>Recurrent Neural Networks</a:t>
            </a:r>
          </a:p>
        </p:txBody>
      </p:sp>
      <p:sp>
        <p:nvSpPr>
          <p:cNvPr id="3" name="Text Placeholder 2">
            <a:extLst>
              <a:ext uri="{FF2B5EF4-FFF2-40B4-BE49-F238E27FC236}">
                <a16:creationId xmlns:a16="http://schemas.microsoft.com/office/drawing/2014/main" id="{A695A54E-6F52-D050-CAAA-696DD426531B}"/>
              </a:ext>
            </a:extLst>
          </p:cNvPr>
          <p:cNvSpPr>
            <a:spLocks noGrp="1"/>
          </p:cNvSpPr>
          <p:nvPr>
            <p:ph type="body" sz="quarter" idx="11"/>
          </p:nvPr>
        </p:nvSpPr>
        <p:spPr/>
        <p:txBody>
          <a:bodyPr>
            <a:normAutofit lnSpcReduction="10000"/>
          </a:bodyPr>
          <a:lstStyle/>
          <a:p>
            <a:r>
              <a:rPr lang="en-FR"/>
              <a:t>Neural nets for flexible input and output lengths</a:t>
            </a:r>
          </a:p>
        </p:txBody>
      </p:sp>
      <p:pic>
        <p:nvPicPr>
          <p:cNvPr id="2050" name="Picture 2" descr="undefined">
            <a:extLst>
              <a:ext uri="{FF2B5EF4-FFF2-40B4-BE49-F238E27FC236}">
                <a16:creationId xmlns:a16="http://schemas.microsoft.com/office/drawing/2014/main" id="{1F84B7AA-E855-FB05-01FD-78250EAB5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437" y="2811682"/>
            <a:ext cx="6895896" cy="22986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a:extLst>
              <a:ext uri="{FF2B5EF4-FFF2-40B4-BE49-F238E27FC236}">
                <a16:creationId xmlns:a16="http://schemas.microsoft.com/office/drawing/2014/main" id="{BC432F74-AB55-F042-065E-D312F2880C0C}"/>
              </a:ext>
            </a:extLst>
          </p:cNvPr>
          <p:cNvSpPr txBox="1">
            <a:spLocks/>
          </p:cNvSpPr>
          <p:nvPr/>
        </p:nvSpPr>
        <p:spPr>
          <a:xfrm>
            <a:off x="5345374" y="5411270"/>
            <a:ext cx="5399306" cy="721747"/>
          </a:xfrm>
          <a:prstGeom prst="rect">
            <a:avLst/>
          </a:prstGeom>
        </p:spPr>
        <p:txBody>
          <a:bodyPr vert="horz" lIns="0" tIns="45720" rIns="91440" bIns="45720" rtlCol="0">
            <a:no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54">
              <a:buFont typeface="Arial" panose="020B0604020202020204" pitchFamily="34" charset="0"/>
              <a:buChar char="•"/>
            </a:pPr>
            <a:r>
              <a:rPr lang="en-FR"/>
              <a:t>Recent inputs </a:t>
            </a:r>
            <a:r>
              <a:rPr lang="en-GB" dirty="0"/>
              <a:t>over-represented</a:t>
            </a:r>
            <a:r>
              <a:rPr lang="en-FR"/>
              <a:t> w.r.t old inputs (“vanishing gradient”)</a:t>
            </a:r>
          </a:p>
          <a:p>
            <a:pPr marL="285750" indent="-285750" defTabSz="914354">
              <a:buFont typeface="Arial" panose="020B0604020202020204" pitchFamily="34" charset="0"/>
              <a:buChar char="•"/>
            </a:pPr>
            <a:r>
              <a:rPr lang="en-FR" b="1"/>
              <a:t>Expensive to train </a:t>
            </a:r>
            <a:r>
              <a:rPr lang="en-FR"/>
              <a:t>(and unparallelizable)</a:t>
            </a:r>
          </a:p>
        </p:txBody>
      </p:sp>
      <p:sp>
        <p:nvSpPr>
          <p:cNvPr id="11" name="Text Placeholder 3">
            <a:extLst>
              <a:ext uri="{FF2B5EF4-FFF2-40B4-BE49-F238E27FC236}">
                <a16:creationId xmlns:a16="http://schemas.microsoft.com/office/drawing/2014/main" id="{5609048B-FDD5-8336-AAE9-BCB8BB1A236B}"/>
              </a:ext>
            </a:extLst>
          </p:cNvPr>
          <p:cNvSpPr txBox="1">
            <a:spLocks/>
          </p:cNvSpPr>
          <p:nvPr/>
        </p:nvSpPr>
        <p:spPr>
          <a:xfrm>
            <a:off x="1447320" y="5406947"/>
            <a:ext cx="3333677" cy="726070"/>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FR"/>
              <a:t>Flexible input/output sequence length.</a:t>
            </a:r>
          </a:p>
          <a:p>
            <a:pPr marL="285750" indent="-285750">
              <a:buFont typeface="Arial" panose="020B0604020202020204" pitchFamily="34" charset="0"/>
              <a:buChar char="•"/>
            </a:pPr>
            <a:r>
              <a:rPr lang="en-FR" b="1"/>
              <a:t>Easy to code.</a:t>
            </a:r>
          </a:p>
        </p:txBody>
      </p:sp>
      <p:sp>
        <p:nvSpPr>
          <p:cNvPr id="13" name="TextBox 12">
            <a:extLst>
              <a:ext uri="{FF2B5EF4-FFF2-40B4-BE49-F238E27FC236}">
                <a16:creationId xmlns:a16="http://schemas.microsoft.com/office/drawing/2014/main" id="{A24AAF88-FB61-A3E7-A393-E94E756D61DA}"/>
              </a:ext>
            </a:extLst>
          </p:cNvPr>
          <p:cNvSpPr txBox="1"/>
          <p:nvPr/>
        </p:nvSpPr>
        <p:spPr>
          <a:xfrm>
            <a:off x="3959419" y="2017682"/>
            <a:ext cx="5357963" cy="830997"/>
          </a:xfrm>
          <a:prstGeom prst="rect">
            <a:avLst/>
          </a:prstGeom>
          <a:noFill/>
        </p:spPr>
        <p:txBody>
          <a:bodyPr wrap="square">
            <a:spAutoFit/>
          </a:bodyPr>
          <a:lstStyle/>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Hidden state represents sentence so far</a:t>
            </a:r>
          </a:p>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Update hidden state based after new input.</a:t>
            </a:r>
          </a:p>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Output only depends on the hidden state</a:t>
            </a:r>
          </a:p>
        </p:txBody>
      </p:sp>
      <p:sp>
        <p:nvSpPr>
          <p:cNvPr id="19" name="Action Button: Information 18">
            <a:hlinkClick r:id="" action="ppaction://noaction" highlightClick="1"/>
            <a:extLst>
              <a:ext uri="{FF2B5EF4-FFF2-40B4-BE49-F238E27FC236}">
                <a16:creationId xmlns:a16="http://schemas.microsoft.com/office/drawing/2014/main" id="{3A486A47-DF18-5714-A216-703CD36D765B}"/>
              </a:ext>
            </a:extLst>
          </p:cNvPr>
          <p:cNvSpPr/>
          <p:nvPr/>
        </p:nvSpPr>
        <p:spPr>
          <a:xfrm>
            <a:off x="3388237" y="2054677"/>
            <a:ext cx="571183" cy="757005"/>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43144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87AB8F4-D39A-B48B-8CED-F4FB594D2FDC}"/>
              </a:ext>
            </a:extLst>
          </p:cNvPr>
          <p:cNvSpPr/>
          <p:nvPr/>
        </p:nvSpPr>
        <p:spPr>
          <a:xfrm>
            <a:off x="1261003" y="5281510"/>
            <a:ext cx="4081732" cy="119271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solidFill>
                <a:schemeClr val="bg1">
                  <a:lumMod val="75000"/>
                </a:schemeClr>
              </a:solidFill>
            </a:endParaRPr>
          </a:p>
        </p:txBody>
      </p:sp>
      <p:sp>
        <p:nvSpPr>
          <p:cNvPr id="4" name="Title 1">
            <a:extLst>
              <a:ext uri="{FF2B5EF4-FFF2-40B4-BE49-F238E27FC236}">
                <a16:creationId xmlns:a16="http://schemas.microsoft.com/office/drawing/2014/main" id="{15374744-F9A0-F02A-6F36-8B8229CA0241}"/>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A timeline of language models</a:t>
            </a:r>
          </a:p>
        </p:txBody>
      </p:sp>
      <p:cxnSp>
        <p:nvCxnSpPr>
          <p:cNvPr id="5" name="Straight Arrow Connector 4">
            <a:extLst>
              <a:ext uri="{FF2B5EF4-FFF2-40B4-BE49-F238E27FC236}">
                <a16:creationId xmlns:a16="http://schemas.microsoft.com/office/drawing/2014/main" id="{54A3295B-0E07-B6B8-E221-1647831B9E1C}"/>
              </a:ext>
            </a:extLst>
          </p:cNvPr>
          <p:cNvCxnSpPr>
            <a:cxnSpLocks/>
          </p:cNvCxnSpPr>
          <p:nvPr/>
        </p:nvCxnSpPr>
        <p:spPr>
          <a:xfrm>
            <a:off x="1028701" y="1661375"/>
            <a:ext cx="0" cy="4881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67B39D4B-0B62-B06B-5B46-3BE039144FB9}"/>
              </a:ext>
            </a:extLst>
          </p:cNvPr>
          <p:cNvSpPr/>
          <p:nvPr/>
        </p:nvSpPr>
        <p:spPr>
          <a:xfrm>
            <a:off x="898133" y="2467594"/>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Text Placeholder 3">
            <a:extLst>
              <a:ext uri="{FF2B5EF4-FFF2-40B4-BE49-F238E27FC236}">
                <a16:creationId xmlns:a16="http://schemas.microsoft.com/office/drawing/2014/main" id="{D7A011FD-80FC-E8FD-60B7-8CA3186B90A0}"/>
              </a:ext>
            </a:extLst>
          </p:cNvPr>
          <p:cNvSpPr txBox="1">
            <a:spLocks/>
          </p:cNvSpPr>
          <p:nvPr/>
        </p:nvSpPr>
        <p:spPr>
          <a:xfrm>
            <a:off x="1273882" y="2357426"/>
            <a:ext cx="2486722"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1995. RNN/LSTM </a:t>
            </a:r>
          </a:p>
        </p:txBody>
      </p:sp>
      <p:sp>
        <p:nvSpPr>
          <p:cNvPr id="8" name="Oval 7">
            <a:extLst>
              <a:ext uri="{FF2B5EF4-FFF2-40B4-BE49-F238E27FC236}">
                <a16:creationId xmlns:a16="http://schemas.microsoft.com/office/drawing/2014/main" id="{8506E4E5-B474-7C87-7467-ED6C5A774D2C}"/>
              </a:ext>
            </a:extLst>
          </p:cNvPr>
          <p:cNvSpPr/>
          <p:nvPr/>
        </p:nvSpPr>
        <p:spPr>
          <a:xfrm>
            <a:off x="898133" y="1675392"/>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Text Placeholder 3">
            <a:extLst>
              <a:ext uri="{FF2B5EF4-FFF2-40B4-BE49-F238E27FC236}">
                <a16:creationId xmlns:a16="http://schemas.microsoft.com/office/drawing/2014/main" id="{03824DF3-A095-8203-564A-B0E1644CF996}"/>
              </a:ext>
            </a:extLst>
          </p:cNvPr>
          <p:cNvSpPr txBox="1">
            <a:spLocks/>
          </p:cNvSpPr>
          <p:nvPr/>
        </p:nvSpPr>
        <p:spPr>
          <a:xfrm>
            <a:off x="1273881" y="1546944"/>
            <a:ext cx="5023883"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1982. RNN/Hopfield </a:t>
            </a:r>
          </a:p>
        </p:txBody>
      </p:sp>
      <p:sp>
        <p:nvSpPr>
          <p:cNvPr id="10" name="Oval 9">
            <a:extLst>
              <a:ext uri="{FF2B5EF4-FFF2-40B4-BE49-F238E27FC236}">
                <a16:creationId xmlns:a16="http://schemas.microsoft.com/office/drawing/2014/main" id="{FD846E13-4E78-40CF-5A4C-15EEED15EE89}"/>
              </a:ext>
            </a:extLst>
          </p:cNvPr>
          <p:cNvSpPr/>
          <p:nvPr/>
        </p:nvSpPr>
        <p:spPr>
          <a:xfrm>
            <a:off x="912550" y="4504101"/>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 name="Text Placeholder 3">
            <a:extLst>
              <a:ext uri="{FF2B5EF4-FFF2-40B4-BE49-F238E27FC236}">
                <a16:creationId xmlns:a16="http://schemas.microsoft.com/office/drawing/2014/main" id="{69D5EF40-1637-D896-414B-C7D054DC3863}"/>
              </a:ext>
            </a:extLst>
          </p:cNvPr>
          <p:cNvSpPr txBox="1">
            <a:spLocks/>
          </p:cNvSpPr>
          <p:nvPr/>
        </p:nvSpPr>
        <p:spPr>
          <a:xfrm>
            <a:off x="1273881" y="4393934"/>
            <a:ext cx="6260257"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2016. RNN/LSTM/Sequence-to-sequence/Attention </a:t>
            </a:r>
          </a:p>
        </p:txBody>
      </p:sp>
      <p:sp>
        <p:nvSpPr>
          <p:cNvPr id="12" name="Oval 11">
            <a:extLst>
              <a:ext uri="{FF2B5EF4-FFF2-40B4-BE49-F238E27FC236}">
                <a16:creationId xmlns:a16="http://schemas.microsoft.com/office/drawing/2014/main" id="{BB1C14EC-ED24-67AF-52E2-03846AF04FD4}"/>
              </a:ext>
            </a:extLst>
          </p:cNvPr>
          <p:cNvSpPr/>
          <p:nvPr/>
        </p:nvSpPr>
        <p:spPr>
          <a:xfrm>
            <a:off x="925429" y="5449817"/>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Text Placeholder 3">
            <a:extLst>
              <a:ext uri="{FF2B5EF4-FFF2-40B4-BE49-F238E27FC236}">
                <a16:creationId xmlns:a16="http://schemas.microsoft.com/office/drawing/2014/main" id="{28A7318F-D8D7-D2AE-A233-A95D7F3972A2}"/>
              </a:ext>
            </a:extLst>
          </p:cNvPr>
          <p:cNvSpPr txBox="1">
            <a:spLocks/>
          </p:cNvSpPr>
          <p:nvPr/>
        </p:nvSpPr>
        <p:spPr>
          <a:xfrm>
            <a:off x="1273882" y="5313891"/>
            <a:ext cx="4133178"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chemeClr val="bg1">
                    <a:lumMod val="75000"/>
                  </a:schemeClr>
                </a:solidFill>
              </a:rPr>
              <a:t>2017. Self-Attention/Transformers </a:t>
            </a:r>
          </a:p>
        </p:txBody>
      </p:sp>
      <p:sp>
        <p:nvSpPr>
          <p:cNvPr id="14" name="Oval 13">
            <a:extLst>
              <a:ext uri="{FF2B5EF4-FFF2-40B4-BE49-F238E27FC236}">
                <a16:creationId xmlns:a16="http://schemas.microsoft.com/office/drawing/2014/main" id="{385B9414-05D6-A988-BFCF-E40852CB4F50}"/>
              </a:ext>
            </a:extLst>
          </p:cNvPr>
          <p:cNvSpPr/>
          <p:nvPr/>
        </p:nvSpPr>
        <p:spPr>
          <a:xfrm>
            <a:off x="925429" y="3629678"/>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5" name="Text Placeholder 3">
            <a:extLst>
              <a:ext uri="{FF2B5EF4-FFF2-40B4-BE49-F238E27FC236}">
                <a16:creationId xmlns:a16="http://schemas.microsoft.com/office/drawing/2014/main" id="{392E0AE2-071A-C5D1-BDC7-51168DC8C6EC}"/>
              </a:ext>
            </a:extLst>
          </p:cNvPr>
          <p:cNvSpPr txBox="1">
            <a:spLocks/>
          </p:cNvSpPr>
          <p:nvPr/>
        </p:nvSpPr>
        <p:spPr>
          <a:xfrm>
            <a:off x="1273880" y="3493752"/>
            <a:ext cx="5114031"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2014. RNN/LSTM/Sequence-to-sequence</a:t>
            </a:r>
          </a:p>
        </p:txBody>
      </p:sp>
      <p:sp>
        <p:nvSpPr>
          <p:cNvPr id="16" name="TextBox 15">
            <a:extLst>
              <a:ext uri="{FF2B5EF4-FFF2-40B4-BE49-F238E27FC236}">
                <a16:creationId xmlns:a16="http://schemas.microsoft.com/office/drawing/2014/main" id="{3C8F000B-D44A-BE07-1449-04258700D0B4}"/>
              </a:ext>
            </a:extLst>
          </p:cNvPr>
          <p:cNvSpPr txBox="1"/>
          <p:nvPr/>
        </p:nvSpPr>
        <p:spPr>
          <a:xfrm>
            <a:off x="1273880" y="3885175"/>
            <a:ext cx="6958346" cy="276999"/>
          </a:xfrm>
          <a:prstGeom prst="rect">
            <a:avLst/>
          </a:prstGeom>
          <a:noFill/>
        </p:spPr>
        <p:txBody>
          <a:bodyPr wrap="square">
            <a:spAutoFit/>
          </a:bodyPr>
          <a:lstStyle/>
          <a:p>
            <a:r>
              <a:rPr lang="en-GB" sz="1200" dirty="0">
                <a:effectLst/>
              </a:rPr>
              <a:t>Sutskever, Vinyals, Quoc (2014). “Sequence to Sequence Learning with Neural Networks.” </a:t>
            </a:r>
            <a:r>
              <a:rPr lang="en-GB" sz="1200" i="1" dirty="0">
                <a:effectLst/>
              </a:rPr>
              <a:t>NeurIPS</a:t>
            </a:r>
          </a:p>
        </p:txBody>
      </p:sp>
      <p:sp>
        <p:nvSpPr>
          <p:cNvPr id="17" name="TextBox 16">
            <a:extLst>
              <a:ext uri="{FF2B5EF4-FFF2-40B4-BE49-F238E27FC236}">
                <a16:creationId xmlns:a16="http://schemas.microsoft.com/office/drawing/2014/main" id="{BC3C4117-B9A9-5F8B-53B5-C814B7012259}"/>
              </a:ext>
            </a:extLst>
          </p:cNvPr>
          <p:cNvSpPr txBox="1"/>
          <p:nvPr/>
        </p:nvSpPr>
        <p:spPr>
          <a:xfrm>
            <a:off x="1273880" y="4768512"/>
            <a:ext cx="8812343" cy="276999"/>
          </a:xfrm>
          <a:prstGeom prst="rect">
            <a:avLst/>
          </a:prstGeom>
          <a:noFill/>
        </p:spPr>
        <p:txBody>
          <a:bodyPr wrap="square">
            <a:spAutoFit/>
          </a:bodyPr>
          <a:lstStyle/>
          <a:p>
            <a:r>
              <a:rPr lang="en-GB" sz="1200" dirty="0">
                <a:effectLst/>
              </a:rPr>
              <a:t>Bahdanau, Cho, and Bengio. (2016). “Neural Machine Translation by Jointly Learning to Align and Translate.” </a:t>
            </a:r>
            <a:r>
              <a:rPr lang="en-GB" sz="1200" i="1" dirty="0">
                <a:effectLst/>
              </a:rPr>
              <a:t>ICLR</a:t>
            </a:r>
            <a:r>
              <a:rPr lang="en-GB" sz="1200" dirty="0">
                <a:effectLst/>
              </a:rPr>
              <a:t>.</a:t>
            </a:r>
          </a:p>
        </p:txBody>
      </p:sp>
      <p:sp>
        <p:nvSpPr>
          <p:cNvPr id="18" name="TextBox 17">
            <a:extLst>
              <a:ext uri="{FF2B5EF4-FFF2-40B4-BE49-F238E27FC236}">
                <a16:creationId xmlns:a16="http://schemas.microsoft.com/office/drawing/2014/main" id="{C31F95B1-6A84-9CF8-BC41-46656E5025AA}"/>
              </a:ext>
            </a:extLst>
          </p:cNvPr>
          <p:cNvSpPr txBox="1"/>
          <p:nvPr/>
        </p:nvSpPr>
        <p:spPr>
          <a:xfrm>
            <a:off x="1273880" y="2758718"/>
            <a:ext cx="10538041" cy="461665"/>
          </a:xfrm>
          <a:prstGeom prst="rect">
            <a:avLst/>
          </a:prstGeom>
          <a:noFill/>
        </p:spPr>
        <p:txBody>
          <a:bodyPr wrap="square">
            <a:spAutoFit/>
          </a:bodyPr>
          <a:lstStyle/>
          <a:p>
            <a:r>
              <a:rPr lang="en-GB" sz="1200" dirty="0">
                <a:solidFill>
                  <a:schemeClr val="bg1">
                    <a:lumMod val="75000"/>
                  </a:schemeClr>
                </a:solidFill>
                <a:latin typeface="Arial" panose="020B0604020202020204" pitchFamily="34" charset="0"/>
              </a:rPr>
              <a:t>Hochreiter,  Schmidhuber (1997). “Long Short-Term Memory”. </a:t>
            </a:r>
            <a:r>
              <a:rPr lang="en-GB" sz="1200" i="1" dirty="0">
                <a:solidFill>
                  <a:schemeClr val="bg1">
                    <a:lumMod val="75000"/>
                  </a:schemeClr>
                </a:solidFill>
                <a:latin typeface="Arial" panose="020B0604020202020204" pitchFamily="34" charset="0"/>
              </a:rPr>
              <a:t>Neural Computing</a:t>
            </a:r>
            <a:br>
              <a:rPr lang="en-GB" sz="1200" dirty="0">
                <a:solidFill>
                  <a:schemeClr val="bg1">
                    <a:lumMod val="75000"/>
                  </a:schemeClr>
                </a:solidFill>
                <a:latin typeface="Arial" panose="020B0604020202020204" pitchFamily="34" charset="0"/>
              </a:rPr>
            </a:br>
            <a:r>
              <a:rPr lang="en-GB" sz="1200" dirty="0">
                <a:solidFill>
                  <a:schemeClr val="bg1">
                    <a:lumMod val="75000"/>
                  </a:schemeClr>
                </a:solidFill>
                <a:latin typeface="Arial" panose="020B0604020202020204" pitchFamily="34" charset="0"/>
              </a:rPr>
              <a:t>Gers, Schmidhuber, Cummins (1999). "Learning to forget: Continual prediction with LSTM". </a:t>
            </a:r>
            <a:r>
              <a:rPr lang="en-GB" sz="1200" i="1" dirty="0">
                <a:solidFill>
                  <a:schemeClr val="bg1">
                    <a:lumMod val="75000"/>
                  </a:schemeClr>
                </a:solidFill>
                <a:latin typeface="Arial" panose="020B0604020202020204" pitchFamily="34" charset="0"/>
              </a:rPr>
              <a:t>ICANN</a:t>
            </a:r>
            <a:endParaRPr lang="en-FR" sz="1200" i="1">
              <a:solidFill>
                <a:schemeClr val="bg1">
                  <a:lumMod val="7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19BC7DCF-6791-2D8F-EE0C-420F72581292}"/>
              </a:ext>
            </a:extLst>
          </p:cNvPr>
          <p:cNvSpPr txBox="1"/>
          <p:nvPr/>
        </p:nvSpPr>
        <p:spPr>
          <a:xfrm>
            <a:off x="1283248" y="5685919"/>
            <a:ext cx="4151638" cy="276999"/>
          </a:xfrm>
          <a:prstGeom prst="rect">
            <a:avLst/>
          </a:prstGeom>
          <a:noFill/>
        </p:spPr>
        <p:txBody>
          <a:bodyPr wrap="square">
            <a:spAutoFit/>
          </a:bodyPr>
          <a:lstStyle/>
          <a:p>
            <a:r>
              <a:rPr lang="en-GB" sz="1200" dirty="0">
                <a:solidFill>
                  <a:schemeClr val="bg1">
                    <a:lumMod val="75000"/>
                  </a:schemeClr>
                </a:solidFill>
                <a:effectLst/>
              </a:rPr>
              <a:t>Vaswani et al. 2017. “Attention Is All You Need.” </a:t>
            </a:r>
            <a:r>
              <a:rPr lang="en-GB" sz="1200" i="1" dirty="0">
                <a:solidFill>
                  <a:schemeClr val="bg1">
                    <a:lumMod val="75000"/>
                  </a:schemeClr>
                </a:solidFill>
              </a:rPr>
              <a:t>NeurIPS</a:t>
            </a:r>
            <a:endParaRPr lang="en-GB" sz="1200" i="1" dirty="0">
              <a:solidFill>
                <a:schemeClr val="bg1">
                  <a:lumMod val="75000"/>
                </a:schemeClr>
              </a:solidFill>
              <a:effectLst/>
            </a:endParaRPr>
          </a:p>
        </p:txBody>
      </p:sp>
      <p:sp>
        <p:nvSpPr>
          <p:cNvPr id="20" name="TextBox 19">
            <a:extLst>
              <a:ext uri="{FF2B5EF4-FFF2-40B4-BE49-F238E27FC236}">
                <a16:creationId xmlns:a16="http://schemas.microsoft.com/office/drawing/2014/main" id="{7B74C432-5017-C711-53DB-D1CBBF7FE7B8}"/>
              </a:ext>
            </a:extLst>
          </p:cNvPr>
          <p:cNvSpPr txBox="1"/>
          <p:nvPr/>
        </p:nvSpPr>
        <p:spPr>
          <a:xfrm>
            <a:off x="1283248" y="1969578"/>
            <a:ext cx="9983323" cy="276999"/>
          </a:xfrm>
          <a:prstGeom prst="rect">
            <a:avLst/>
          </a:prstGeom>
          <a:noFill/>
        </p:spPr>
        <p:txBody>
          <a:bodyPr wrap="square">
            <a:spAutoFit/>
          </a:bodyPr>
          <a:lstStyle/>
          <a:p>
            <a:r>
              <a:rPr lang="en-GB" sz="1200" dirty="0">
                <a:solidFill>
                  <a:schemeClr val="bg1">
                    <a:lumMod val="75000"/>
                  </a:schemeClr>
                </a:solidFill>
              </a:rPr>
              <a:t>Hopfield (1982). "Neural networks and physical systems with emergent collective computational abilities". </a:t>
            </a:r>
            <a:r>
              <a:rPr lang="en-GB" sz="1200" i="1" dirty="0">
                <a:solidFill>
                  <a:schemeClr val="bg1">
                    <a:lumMod val="75000"/>
                  </a:schemeClr>
                </a:solidFill>
              </a:rPr>
              <a:t>PNAS</a:t>
            </a:r>
            <a:endParaRPr lang="en-FR" sz="1200" i="1">
              <a:solidFill>
                <a:schemeClr val="bg1">
                  <a:lumMod val="75000"/>
                </a:schemeClr>
              </a:solidFill>
            </a:endParaRPr>
          </a:p>
        </p:txBody>
      </p:sp>
      <p:sp>
        <p:nvSpPr>
          <p:cNvPr id="21" name="Rounded Rectangle 20">
            <a:extLst>
              <a:ext uri="{FF2B5EF4-FFF2-40B4-BE49-F238E27FC236}">
                <a16:creationId xmlns:a16="http://schemas.microsoft.com/office/drawing/2014/main" id="{083BD702-5862-93BD-F806-8369E9F0C043}"/>
              </a:ext>
            </a:extLst>
          </p:cNvPr>
          <p:cNvSpPr/>
          <p:nvPr/>
        </p:nvSpPr>
        <p:spPr>
          <a:xfrm>
            <a:off x="5477921" y="5281510"/>
            <a:ext cx="1279843" cy="520380"/>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b="1">
                <a:solidFill>
                  <a:schemeClr val="bg1">
                    <a:lumMod val="75000"/>
                  </a:schemeClr>
                </a:solidFill>
              </a:rPr>
              <a:t>GPU</a:t>
            </a:r>
          </a:p>
        </p:txBody>
      </p:sp>
      <p:sp>
        <p:nvSpPr>
          <p:cNvPr id="22" name="Rounded Rectangle 21">
            <a:extLst>
              <a:ext uri="{FF2B5EF4-FFF2-40B4-BE49-F238E27FC236}">
                <a16:creationId xmlns:a16="http://schemas.microsoft.com/office/drawing/2014/main" id="{BD3FE47A-B824-C535-0696-FF86B6554284}"/>
              </a:ext>
            </a:extLst>
          </p:cNvPr>
          <p:cNvSpPr/>
          <p:nvPr/>
        </p:nvSpPr>
        <p:spPr>
          <a:xfrm>
            <a:off x="5466230" y="5940946"/>
            <a:ext cx="1279843" cy="520380"/>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b="1">
                <a:solidFill>
                  <a:schemeClr val="bg1">
                    <a:lumMod val="75000"/>
                  </a:schemeClr>
                </a:solidFill>
              </a:rPr>
              <a:t>Data</a:t>
            </a:r>
          </a:p>
        </p:txBody>
      </p:sp>
      <p:sp>
        <p:nvSpPr>
          <p:cNvPr id="23" name="TextBox 22">
            <a:extLst>
              <a:ext uri="{FF2B5EF4-FFF2-40B4-BE49-F238E27FC236}">
                <a16:creationId xmlns:a16="http://schemas.microsoft.com/office/drawing/2014/main" id="{71F264EF-3084-4971-F294-846890B9EE0A}"/>
              </a:ext>
            </a:extLst>
          </p:cNvPr>
          <p:cNvSpPr txBox="1"/>
          <p:nvPr/>
        </p:nvSpPr>
        <p:spPr>
          <a:xfrm>
            <a:off x="289765" y="6022088"/>
            <a:ext cx="6098146" cy="369332"/>
          </a:xfrm>
          <a:prstGeom prst="rect">
            <a:avLst/>
          </a:prstGeom>
          <a:noFill/>
        </p:spPr>
        <p:txBody>
          <a:bodyPr wrap="square">
            <a:spAutoFit/>
          </a:bodyPr>
          <a:lstStyle/>
          <a:p>
            <a:pPr algn="ctr"/>
            <a:r>
              <a:rPr lang="en-FR" b="1">
                <a:solidFill>
                  <a:schemeClr val="bg1">
                    <a:lumMod val="75000"/>
                  </a:schemeClr>
                </a:solidFill>
              </a:rPr>
              <a:t>Parallelizable training</a:t>
            </a:r>
          </a:p>
        </p:txBody>
      </p:sp>
      <p:pic>
        <p:nvPicPr>
          <p:cNvPr id="24" name="Picture 4" descr="Nuclear explosion - Free miscellaneous icons">
            <a:extLst>
              <a:ext uri="{FF2B5EF4-FFF2-40B4-BE49-F238E27FC236}">
                <a16:creationId xmlns:a16="http://schemas.microsoft.com/office/drawing/2014/main" id="{71EC4C02-2E9C-77FB-C3AD-40093ED9D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629" y="5310853"/>
            <a:ext cx="1087254" cy="108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669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FB8D938F-42B7-75C6-A72A-F9882E14990B}"/>
              </a:ext>
            </a:extLst>
          </p:cNvPr>
          <p:cNvSpPr/>
          <p:nvPr/>
        </p:nvSpPr>
        <p:spPr>
          <a:xfrm>
            <a:off x="2183642" y="1723474"/>
            <a:ext cx="8666328" cy="855954"/>
          </a:xfrm>
          <a:prstGeom prst="roundRect">
            <a:avLst>
              <a:gd name="adj" fmla="val 1205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0" name="Rounded Rectangle 19">
            <a:extLst>
              <a:ext uri="{FF2B5EF4-FFF2-40B4-BE49-F238E27FC236}">
                <a16:creationId xmlns:a16="http://schemas.microsoft.com/office/drawing/2014/main" id="{23B597CF-01DE-3370-3BAF-8B40F43DC2BC}"/>
              </a:ext>
            </a:extLst>
          </p:cNvPr>
          <p:cNvSpPr/>
          <p:nvPr/>
        </p:nvSpPr>
        <p:spPr>
          <a:xfrm>
            <a:off x="6649051" y="1863024"/>
            <a:ext cx="4067032" cy="601485"/>
          </a:xfrm>
          <a:prstGeom prst="roundRect">
            <a:avLst>
              <a:gd name="adj" fmla="val 1205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9" name="Rounded Rectangle 18">
            <a:extLst>
              <a:ext uri="{FF2B5EF4-FFF2-40B4-BE49-F238E27FC236}">
                <a16:creationId xmlns:a16="http://schemas.microsoft.com/office/drawing/2014/main" id="{101BB42E-FACB-1413-CBE1-827F58848831}"/>
              </a:ext>
            </a:extLst>
          </p:cNvPr>
          <p:cNvSpPr/>
          <p:nvPr/>
        </p:nvSpPr>
        <p:spPr>
          <a:xfrm>
            <a:off x="2333768" y="1863024"/>
            <a:ext cx="4067032" cy="601485"/>
          </a:xfrm>
          <a:prstGeom prst="roundRect">
            <a:avLst>
              <a:gd name="adj" fmla="val 12054"/>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2" name="Title 1">
            <a:extLst>
              <a:ext uri="{FF2B5EF4-FFF2-40B4-BE49-F238E27FC236}">
                <a16:creationId xmlns:a16="http://schemas.microsoft.com/office/drawing/2014/main" id="{A333E668-A6AB-2378-56AA-EA9F114D5482}"/>
              </a:ext>
            </a:extLst>
          </p:cNvPr>
          <p:cNvSpPr>
            <a:spLocks noGrp="1"/>
          </p:cNvSpPr>
          <p:nvPr>
            <p:ph type="title"/>
          </p:nvPr>
        </p:nvSpPr>
        <p:spPr/>
        <p:txBody>
          <a:bodyPr>
            <a:normAutofit fontScale="90000"/>
          </a:bodyPr>
          <a:lstStyle/>
          <a:p>
            <a:r>
              <a:rPr lang="en-FR"/>
              <a:t>Attention masks in transformers</a:t>
            </a:r>
          </a:p>
        </p:txBody>
      </p:sp>
      <p:sp>
        <p:nvSpPr>
          <p:cNvPr id="3" name="Text Placeholder 2">
            <a:extLst>
              <a:ext uri="{FF2B5EF4-FFF2-40B4-BE49-F238E27FC236}">
                <a16:creationId xmlns:a16="http://schemas.microsoft.com/office/drawing/2014/main" id="{704639A0-6EEE-96B4-F0E2-EC7901B9C510}"/>
              </a:ext>
            </a:extLst>
          </p:cNvPr>
          <p:cNvSpPr>
            <a:spLocks noGrp="1"/>
          </p:cNvSpPr>
          <p:nvPr>
            <p:ph type="body" sz="quarter" idx="11"/>
          </p:nvPr>
        </p:nvSpPr>
        <p:spPr/>
        <p:txBody>
          <a:bodyPr>
            <a:normAutofit lnSpcReduction="10000"/>
          </a:bodyPr>
          <a:lstStyle/>
          <a:p>
            <a:r>
              <a:rPr lang="en-FR"/>
              <a:t>Encoder self-attention and decoder self-attention require different attention masks</a:t>
            </a:r>
          </a:p>
        </p:txBody>
      </p:sp>
      <p:sp>
        <p:nvSpPr>
          <p:cNvPr id="5" name="Slide Number Placeholder 4">
            <a:extLst>
              <a:ext uri="{FF2B5EF4-FFF2-40B4-BE49-F238E27FC236}">
                <a16:creationId xmlns:a16="http://schemas.microsoft.com/office/drawing/2014/main" id="{65068901-0646-F6C3-0EBB-32BF9076D0FF}"/>
              </a:ext>
            </a:extLst>
          </p:cNvPr>
          <p:cNvSpPr>
            <a:spLocks noGrp="1"/>
          </p:cNvSpPr>
          <p:nvPr>
            <p:ph type="sldNum" sz="quarter" idx="29"/>
          </p:nvPr>
        </p:nvSpPr>
        <p:spPr>
          <a:xfrm>
            <a:off x="895562" y="6144685"/>
            <a:ext cx="390248" cy="365125"/>
          </a:xfrm>
        </p:spPr>
        <p:txBody>
          <a:bodyPr/>
          <a:lstStyle/>
          <a:p>
            <a:fld id="{3633D75A-BE2D-484B-925B-BF3693E8768D}" type="slidenum">
              <a:rPr lang="en-US" smtClean="0"/>
              <a:pPr/>
              <a:t>30</a:t>
            </a:fld>
            <a:endParaRPr lang="en-US" dirty="0"/>
          </a:p>
        </p:txBody>
      </p:sp>
      <p:pic>
        <p:nvPicPr>
          <p:cNvPr id="9218" name="Picture 2">
            <a:extLst>
              <a:ext uri="{FF2B5EF4-FFF2-40B4-BE49-F238E27FC236}">
                <a16:creationId xmlns:a16="http://schemas.microsoft.com/office/drawing/2014/main" id="{30F6F063-3390-9116-C7C4-0C626C664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64" y="3167454"/>
            <a:ext cx="7725355" cy="24520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7F0EF2-FBE5-BB49-D550-2532337559E3}"/>
              </a:ext>
            </a:extLst>
          </p:cNvPr>
          <p:cNvSpPr txBox="1"/>
          <p:nvPr/>
        </p:nvSpPr>
        <p:spPr>
          <a:xfrm>
            <a:off x="2189334" y="5704219"/>
            <a:ext cx="4101152" cy="369332"/>
          </a:xfrm>
          <a:prstGeom prst="rect">
            <a:avLst/>
          </a:prstGeom>
          <a:noFill/>
        </p:spPr>
        <p:txBody>
          <a:bodyPr wrap="square">
            <a:spAutoFit/>
          </a:bodyPr>
          <a:lstStyle/>
          <a:p>
            <a:r>
              <a:rPr lang="en-FR" i="1"/>
              <a:t>Me gusta el Aprendizaje Automático</a:t>
            </a:r>
          </a:p>
        </p:txBody>
      </p:sp>
      <p:sp>
        <p:nvSpPr>
          <p:cNvPr id="10" name="TextBox 9">
            <a:extLst>
              <a:ext uri="{FF2B5EF4-FFF2-40B4-BE49-F238E27FC236}">
                <a16:creationId xmlns:a16="http://schemas.microsoft.com/office/drawing/2014/main" id="{737247EC-9C99-EB41-C253-18B39F441AC3}"/>
              </a:ext>
            </a:extLst>
          </p:cNvPr>
          <p:cNvSpPr txBox="1"/>
          <p:nvPr/>
        </p:nvSpPr>
        <p:spPr>
          <a:xfrm>
            <a:off x="7402838" y="2926465"/>
            <a:ext cx="1714440" cy="369332"/>
          </a:xfrm>
          <a:prstGeom prst="rect">
            <a:avLst/>
          </a:prstGeom>
          <a:noFill/>
        </p:spPr>
        <p:txBody>
          <a:bodyPr wrap="square">
            <a:spAutoFit/>
          </a:bodyPr>
          <a:lstStyle/>
          <a:p>
            <a:r>
              <a:rPr lang="en-FR" i="1"/>
              <a:t>Learning</a:t>
            </a:r>
          </a:p>
        </p:txBody>
      </p:sp>
      <p:sp>
        <p:nvSpPr>
          <p:cNvPr id="16" name="TextBox 15">
            <a:extLst>
              <a:ext uri="{FF2B5EF4-FFF2-40B4-BE49-F238E27FC236}">
                <a16:creationId xmlns:a16="http://schemas.microsoft.com/office/drawing/2014/main" id="{406DAE5C-2569-D4B8-3ACB-96C4566340F1}"/>
              </a:ext>
            </a:extLst>
          </p:cNvPr>
          <p:cNvSpPr txBox="1"/>
          <p:nvPr/>
        </p:nvSpPr>
        <p:spPr>
          <a:xfrm>
            <a:off x="6615186" y="5704219"/>
            <a:ext cx="4100897" cy="584775"/>
          </a:xfrm>
          <a:prstGeom prst="rect">
            <a:avLst/>
          </a:prstGeom>
          <a:noFill/>
        </p:spPr>
        <p:txBody>
          <a:bodyPr wrap="square">
            <a:spAutoFit/>
          </a:bodyPr>
          <a:lstStyle/>
          <a:p>
            <a:r>
              <a:rPr lang="en-FR" i="1"/>
              <a:t>I like Machine </a:t>
            </a:r>
            <a:r>
              <a:rPr lang="en-FR" i="1">
                <a:solidFill>
                  <a:schemeClr val="bg1">
                    <a:lumMod val="75000"/>
                  </a:schemeClr>
                </a:solidFill>
              </a:rPr>
              <a:t>Learning</a:t>
            </a:r>
          </a:p>
          <a:p>
            <a:r>
              <a:rPr lang="en-FR" sz="1400" i="1">
                <a:solidFill>
                  <a:schemeClr val="bg1">
                    <a:lumMod val="75000"/>
                  </a:schemeClr>
                </a:solidFill>
              </a:rPr>
              <a:t>(mask so that decoder does not cheat)</a:t>
            </a:r>
          </a:p>
        </p:txBody>
      </p:sp>
      <p:sp>
        <p:nvSpPr>
          <p:cNvPr id="17" name="TextBox 16">
            <a:extLst>
              <a:ext uri="{FF2B5EF4-FFF2-40B4-BE49-F238E27FC236}">
                <a16:creationId xmlns:a16="http://schemas.microsoft.com/office/drawing/2014/main" id="{EC37B1E9-B1A2-7794-3E21-6A30808C7607}"/>
              </a:ext>
            </a:extLst>
          </p:cNvPr>
          <p:cNvSpPr txBox="1"/>
          <p:nvPr/>
        </p:nvSpPr>
        <p:spPr>
          <a:xfrm>
            <a:off x="2465694" y="1986602"/>
            <a:ext cx="4576549" cy="369332"/>
          </a:xfrm>
          <a:prstGeom prst="rect">
            <a:avLst/>
          </a:prstGeom>
          <a:noFill/>
        </p:spPr>
        <p:txBody>
          <a:bodyPr wrap="square">
            <a:spAutoFit/>
          </a:bodyPr>
          <a:lstStyle/>
          <a:p>
            <a:r>
              <a:rPr lang="en-FR" i="1"/>
              <a:t>Me gusta el Aprendizaje Automático</a:t>
            </a:r>
          </a:p>
        </p:txBody>
      </p:sp>
      <p:sp>
        <p:nvSpPr>
          <p:cNvPr id="18" name="TextBox 17">
            <a:extLst>
              <a:ext uri="{FF2B5EF4-FFF2-40B4-BE49-F238E27FC236}">
                <a16:creationId xmlns:a16="http://schemas.microsoft.com/office/drawing/2014/main" id="{EE5062E8-CE55-F7C5-BD45-17A0B1F30095}"/>
              </a:ext>
            </a:extLst>
          </p:cNvPr>
          <p:cNvSpPr txBox="1"/>
          <p:nvPr/>
        </p:nvSpPr>
        <p:spPr>
          <a:xfrm>
            <a:off x="7268980" y="2003441"/>
            <a:ext cx="2589252" cy="369332"/>
          </a:xfrm>
          <a:prstGeom prst="rect">
            <a:avLst/>
          </a:prstGeom>
          <a:noFill/>
        </p:spPr>
        <p:txBody>
          <a:bodyPr wrap="square">
            <a:spAutoFit/>
          </a:bodyPr>
          <a:lstStyle/>
          <a:p>
            <a:r>
              <a:rPr lang="en-FR" i="1"/>
              <a:t>I like Machine Learning</a:t>
            </a:r>
          </a:p>
        </p:txBody>
      </p:sp>
      <p:sp>
        <p:nvSpPr>
          <p:cNvPr id="22" name="TextBox 21">
            <a:extLst>
              <a:ext uri="{FF2B5EF4-FFF2-40B4-BE49-F238E27FC236}">
                <a16:creationId xmlns:a16="http://schemas.microsoft.com/office/drawing/2014/main" id="{D7390D7A-77E0-093E-7B44-FC41190F0A2D}"/>
              </a:ext>
            </a:extLst>
          </p:cNvPr>
          <p:cNvSpPr txBox="1"/>
          <p:nvPr/>
        </p:nvSpPr>
        <p:spPr>
          <a:xfrm>
            <a:off x="820863" y="1818178"/>
            <a:ext cx="1310108" cy="646331"/>
          </a:xfrm>
          <a:prstGeom prst="rect">
            <a:avLst/>
          </a:prstGeom>
          <a:noFill/>
        </p:spPr>
        <p:txBody>
          <a:bodyPr wrap="square">
            <a:spAutoFit/>
          </a:bodyPr>
          <a:lstStyle/>
          <a:p>
            <a:r>
              <a:rPr lang="en-GB" dirty="0"/>
              <a:t>T</a:t>
            </a:r>
            <a:r>
              <a:rPr lang="en-FR"/>
              <a:t>raining </a:t>
            </a:r>
          </a:p>
          <a:p>
            <a:r>
              <a:rPr lang="en-FR"/>
              <a:t>example:</a:t>
            </a:r>
          </a:p>
        </p:txBody>
      </p:sp>
      <p:sp>
        <p:nvSpPr>
          <p:cNvPr id="23" name="TextBox 22">
            <a:extLst>
              <a:ext uri="{FF2B5EF4-FFF2-40B4-BE49-F238E27FC236}">
                <a16:creationId xmlns:a16="http://schemas.microsoft.com/office/drawing/2014/main" id="{C03835C6-248F-A816-E63A-C3DBC654E516}"/>
              </a:ext>
            </a:extLst>
          </p:cNvPr>
          <p:cNvSpPr txBox="1"/>
          <p:nvPr/>
        </p:nvSpPr>
        <p:spPr>
          <a:xfrm>
            <a:off x="10218266" y="4427956"/>
            <a:ext cx="1645034" cy="1169551"/>
          </a:xfrm>
          <a:prstGeom prst="rect">
            <a:avLst/>
          </a:prstGeom>
          <a:noFill/>
        </p:spPr>
        <p:txBody>
          <a:bodyPr wrap="square">
            <a:spAutoFit/>
          </a:bodyPr>
          <a:lstStyle/>
          <a:p>
            <a:pPr algn="ctr"/>
            <a:r>
              <a:rPr lang="en-GB" sz="1400" dirty="0"/>
              <a:t>O</a:t>
            </a:r>
            <a:r>
              <a:rPr lang="en-FR" sz="1400"/>
              <a:t>nly sees </a:t>
            </a:r>
          </a:p>
          <a:p>
            <a:pPr algn="ctr"/>
            <a:r>
              <a:rPr lang="en-FR" sz="1400"/>
              <a:t>tokens to the left (goal: encode left-side words to predict next one)</a:t>
            </a:r>
          </a:p>
        </p:txBody>
      </p:sp>
      <p:cxnSp>
        <p:nvCxnSpPr>
          <p:cNvPr id="24" name="Straight Arrow Connector 23">
            <a:extLst>
              <a:ext uri="{FF2B5EF4-FFF2-40B4-BE49-F238E27FC236}">
                <a16:creationId xmlns:a16="http://schemas.microsoft.com/office/drawing/2014/main" id="{EE11A1A8-BCD6-D94A-C982-15D0C27AAE1B}"/>
              </a:ext>
            </a:extLst>
          </p:cNvPr>
          <p:cNvCxnSpPr>
            <a:cxnSpLocks/>
          </p:cNvCxnSpPr>
          <p:nvPr/>
        </p:nvCxnSpPr>
        <p:spPr>
          <a:xfrm flipH="1">
            <a:off x="9326670" y="5062409"/>
            <a:ext cx="792666" cy="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54E1FFF-183F-981C-4380-986BDA69C0D6}"/>
              </a:ext>
            </a:extLst>
          </p:cNvPr>
          <p:cNvSpPr txBox="1"/>
          <p:nvPr/>
        </p:nvSpPr>
        <p:spPr>
          <a:xfrm>
            <a:off x="161341" y="4643400"/>
            <a:ext cx="1645034" cy="1169551"/>
          </a:xfrm>
          <a:prstGeom prst="rect">
            <a:avLst/>
          </a:prstGeom>
          <a:noFill/>
        </p:spPr>
        <p:txBody>
          <a:bodyPr wrap="square">
            <a:spAutoFit/>
          </a:bodyPr>
          <a:lstStyle/>
          <a:p>
            <a:pPr algn="ctr"/>
            <a:r>
              <a:rPr lang="en-US" sz="1400" dirty="0"/>
              <a:t>Sees the full sentence </a:t>
            </a:r>
          </a:p>
          <a:p>
            <a:pPr algn="ctr"/>
            <a:r>
              <a:rPr lang="en-US" sz="1400" dirty="0"/>
              <a:t>(goal: create a sentence representation)</a:t>
            </a:r>
            <a:endParaRPr lang="en-FR" sz="1400"/>
          </a:p>
        </p:txBody>
      </p:sp>
      <p:cxnSp>
        <p:nvCxnSpPr>
          <p:cNvPr id="28" name="Straight Arrow Connector 27">
            <a:extLst>
              <a:ext uri="{FF2B5EF4-FFF2-40B4-BE49-F238E27FC236}">
                <a16:creationId xmlns:a16="http://schemas.microsoft.com/office/drawing/2014/main" id="{591FA529-9572-41B9-C687-547DC9291C58}"/>
              </a:ext>
            </a:extLst>
          </p:cNvPr>
          <p:cNvCxnSpPr>
            <a:cxnSpLocks/>
          </p:cNvCxnSpPr>
          <p:nvPr/>
        </p:nvCxnSpPr>
        <p:spPr>
          <a:xfrm>
            <a:off x="1705970" y="5062409"/>
            <a:ext cx="8734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039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0E3814-2715-D3E6-FDC2-D95E7CE3A48C}"/>
              </a:ext>
            </a:extLst>
          </p:cNvPr>
          <p:cNvSpPr>
            <a:spLocks noGrp="1"/>
          </p:cNvSpPr>
          <p:nvPr>
            <p:ph type="sldNum" sz="quarter" idx="29"/>
          </p:nvPr>
        </p:nvSpPr>
        <p:spPr/>
        <p:txBody>
          <a:bodyPr/>
          <a:lstStyle/>
          <a:p>
            <a:fld id="{3633D75A-BE2D-484B-925B-BF3693E8768D}" type="slidenum">
              <a:rPr lang="en-US" smtClean="0"/>
              <a:pPr/>
              <a:t>31</a:t>
            </a:fld>
            <a:endParaRPr lang="en-US" dirty="0"/>
          </a:p>
        </p:txBody>
      </p:sp>
      <p:sp>
        <p:nvSpPr>
          <p:cNvPr id="6" name="Text Placeholder 5">
            <a:extLst>
              <a:ext uri="{FF2B5EF4-FFF2-40B4-BE49-F238E27FC236}">
                <a16:creationId xmlns:a16="http://schemas.microsoft.com/office/drawing/2014/main" id="{E2BF7CEF-C17A-3F20-FC1F-F8F7AA326462}"/>
              </a:ext>
            </a:extLst>
          </p:cNvPr>
          <p:cNvSpPr>
            <a:spLocks noGrp="1"/>
          </p:cNvSpPr>
          <p:nvPr>
            <p:ph type="body" sz="quarter" idx="27"/>
          </p:nvPr>
        </p:nvSpPr>
        <p:spPr/>
        <p:txBody>
          <a:bodyPr/>
          <a:lstStyle/>
          <a:p>
            <a:endParaRPr lang="en-FR"/>
          </a:p>
        </p:txBody>
      </p:sp>
      <p:pic>
        <p:nvPicPr>
          <p:cNvPr id="7" name="Picture 6">
            <a:extLst>
              <a:ext uri="{FF2B5EF4-FFF2-40B4-BE49-F238E27FC236}">
                <a16:creationId xmlns:a16="http://schemas.microsoft.com/office/drawing/2014/main" id="{6067ABE1-10F2-09E4-ADB5-9E0D8304B62E}"/>
              </a:ext>
            </a:extLst>
          </p:cNvPr>
          <p:cNvPicPr>
            <a:picLocks noChangeAspect="1"/>
          </p:cNvPicPr>
          <p:nvPr/>
        </p:nvPicPr>
        <p:blipFill>
          <a:blip r:embed="rId3"/>
          <a:stretch>
            <a:fillRect/>
          </a:stretch>
        </p:blipFill>
        <p:spPr>
          <a:xfrm>
            <a:off x="0" y="0"/>
            <a:ext cx="12271198" cy="6858000"/>
          </a:xfrm>
          <a:prstGeom prst="rect">
            <a:avLst/>
          </a:prstGeom>
        </p:spPr>
      </p:pic>
    </p:spTree>
    <p:extLst>
      <p:ext uri="{BB962C8B-B14F-4D97-AF65-F5344CB8AC3E}">
        <p14:creationId xmlns:p14="http://schemas.microsoft.com/office/powerpoint/2010/main" val="109290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DE9C56-D2A4-2F84-54A1-4C82FFE3F113}"/>
              </a:ext>
            </a:extLst>
          </p:cNvPr>
          <p:cNvSpPr>
            <a:spLocks noGrp="1"/>
          </p:cNvSpPr>
          <p:nvPr>
            <p:ph type="sldNum" sz="quarter" idx="29"/>
          </p:nvPr>
        </p:nvSpPr>
        <p:spPr/>
        <p:txBody>
          <a:bodyPr/>
          <a:lstStyle/>
          <a:p>
            <a:fld id="{3633D75A-BE2D-484B-925B-BF3693E8768D}" type="slidenum">
              <a:rPr lang="en-US" smtClean="0"/>
              <a:pPr/>
              <a:t>32</a:t>
            </a:fld>
            <a:endParaRPr lang="en-US" dirty="0"/>
          </a:p>
        </p:txBody>
      </p:sp>
      <p:pic>
        <p:nvPicPr>
          <p:cNvPr id="8" name="Picture 2" descr="xkcd: Simple Answers">
            <a:extLst>
              <a:ext uri="{FF2B5EF4-FFF2-40B4-BE49-F238E27FC236}">
                <a16:creationId xmlns:a16="http://schemas.microsoft.com/office/drawing/2014/main" id="{7CDEEF62-E826-921C-59F0-255616BD5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040" y="764641"/>
            <a:ext cx="4164448" cy="507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0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39F1F4-4B4B-A93C-B2BB-F79DF975B5AB}"/>
              </a:ext>
            </a:extLst>
          </p:cNvPr>
          <p:cNvSpPr>
            <a:spLocks noGrp="1"/>
          </p:cNvSpPr>
          <p:nvPr>
            <p:ph type="sldNum" sz="quarter" idx="29"/>
          </p:nvPr>
        </p:nvSpPr>
        <p:spPr/>
        <p:txBody>
          <a:bodyPr/>
          <a:lstStyle/>
          <a:p>
            <a:fld id="{3633D75A-BE2D-484B-925B-BF3693E8768D}" type="slidenum">
              <a:rPr lang="en-US" smtClean="0"/>
              <a:pPr/>
              <a:t>4</a:t>
            </a:fld>
            <a:r>
              <a:rPr lang="en-US" dirty="0"/>
              <a:t> | </a:t>
            </a:r>
            <a:r>
              <a:rPr lang="en-US" dirty="0">
                <a:latin typeface="Helvetica" pitchFamily="2" charset="0"/>
              </a:rPr>
              <a:t>Alberto Lumbreras</a:t>
            </a:r>
          </a:p>
        </p:txBody>
      </p:sp>
      <p:sp>
        <p:nvSpPr>
          <p:cNvPr id="3" name="Rounded Rectangle 2">
            <a:extLst>
              <a:ext uri="{FF2B5EF4-FFF2-40B4-BE49-F238E27FC236}">
                <a16:creationId xmlns:a16="http://schemas.microsoft.com/office/drawing/2014/main" id="{B96ABE8B-E30B-2271-359E-A75540641BE1}"/>
              </a:ext>
            </a:extLst>
          </p:cNvPr>
          <p:cNvSpPr/>
          <p:nvPr/>
        </p:nvSpPr>
        <p:spPr>
          <a:xfrm>
            <a:off x="6415236" y="5560177"/>
            <a:ext cx="3940794" cy="726072"/>
          </a:xfrm>
          <a:prstGeom prst="roundRect">
            <a:avLst>
              <a:gd name="adj" fmla="val 0"/>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 name="Title 1">
            <a:extLst>
              <a:ext uri="{FF2B5EF4-FFF2-40B4-BE49-F238E27FC236}">
                <a16:creationId xmlns:a16="http://schemas.microsoft.com/office/drawing/2014/main" id="{7E99A8B8-3380-C384-B105-27032F358DA5}"/>
              </a:ext>
            </a:extLst>
          </p:cNvPr>
          <p:cNvSpPr txBox="1">
            <a:spLocks/>
          </p:cNvSpPr>
          <p:nvPr/>
        </p:nvSpPr>
        <p:spPr>
          <a:xfrm>
            <a:off x="1029775" y="571751"/>
            <a:ext cx="10134599" cy="456437"/>
          </a:xfrm>
          <a:prstGeom prst="rect">
            <a:avLst/>
          </a:prstGeom>
        </p:spPr>
        <p:txBody>
          <a:bodyPr>
            <a:normAutofit fontScale="825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Recurrent Neural Networks / Sequence-to-Sequence (2014)</a:t>
            </a:r>
          </a:p>
        </p:txBody>
      </p:sp>
      <p:sp>
        <p:nvSpPr>
          <p:cNvPr id="5" name="Text Placeholder 2">
            <a:extLst>
              <a:ext uri="{FF2B5EF4-FFF2-40B4-BE49-F238E27FC236}">
                <a16:creationId xmlns:a16="http://schemas.microsoft.com/office/drawing/2014/main" id="{D6D4A3C3-E32B-9A6A-BA20-7067A24C0B43}"/>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And encoder RNN and a decoder RNN</a:t>
            </a:r>
          </a:p>
        </p:txBody>
      </p:sp>
      <p:sp>
        <p:nvSpPr>
          <p:cNvPr id="6" name="Text Placeholder 3">
            <a:extLst>
              <a:ext uri="{FF2B5EF4-FFF2-40B4-BE49-F238E27FC236}">
                <a16:creationId xmlns:a16="http://schemas.microsoft.com/office/drawing/2014/main" id="{84C53BC1-3AE6-EA55-C180-FFB6699776EC}"/>
              </a:ext>
            </a:extLst>
          </p:cNvPr>
          <p:cNvSpPr txBox="1">
            <a:spLocks/>
          </p:cNvSpPr>
          <p:nvPr/>
        </p:nvSpPr>
        <p:spPr>
          <a:xfrm>
            <a:off x="6657629" y="5760113"/>
            <a:ext cx="3384151" cy="417717"/>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Decoder only sees </a:t>
            </a:r>
            <a:r>
              <a:rPr lang="en-US" b="1" dirty="0"/>
              <a:t>last context vector</a:t>
            </a:r>
            <a:endParaRPr lang="en-FR" b="1"/>
          </a:p>
        </p:txBody>
      </p:sp>
      <p:pic>
        <p:nvPicPr>
          <p:cNvPr id="7" name="Picture 6">
            <a:extLst>
              <a:ext uri="{FF2B5EF4-FFF2-40B4-BE49-F238E27FC236}">
                <a16:creationId xmlns:a16="http://schemas.microsoft.com/office/drawing/2014/main" id="{51D4A6A7-06C2-18CC-2B9F-D0DADC58AA8E}"/>
              </a:ext>
            </a:extLst>
          </p:cNvPr>
          <p:cNvPicPr>
            <a:picLocks noChangeAspect="1"/>
          </p:cNvPicPr>
          <p:nvPr/>
        </p:nvPicPr>
        <p:blipFill>
          <a:blip r:embed="rId4"/>
          <a:stretch>
            <a:fillRect/>
          </a:stretch>
        </p:blipFill>
        <p:spPr>
          <a:xfrm>
            <a:off x="109798" y="2806386"/>
            <a:ext cx="5594634" cy="2006220"/>
          </a:xfrm>
          <a:prstGeom prst="rect">
            <a:avLst/>
          </a:prstGeom>
        </p:spPr>
      </p:pic>
      <p:sp>
        <p:nvSpPr>
          <p:cNvPr id="8" name="Rounded Rectangle 7">
            <a:extLst>
              <a:ext uri="{FF2B5EF4-FFF2-40B4-BE49-F238E27FC236}">
                <a16:creationId xmlns:a16="http://schemas.microsoft.com/office/drawing/2014/main" id="{71A4F1AD-1890-79E1-A7B2-493A6F0BBF74}"/>
              </a:ext>
            </a:extLst>
          </p:cNvPr>
          <p:cNvSpPr/>
          <p:nvPr/>
        </p:nvSpPr>
        <p:spPr>
          <a:xfrm>
            <a:off x="2907115" y="1531251"/>
            <a:ext cx="6377770" cy="1021286"/>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9" name="TextBox 8">
            <a:extLst>
              <a:ext uri="{FF2B5EF4-FFF2-40B4-BE49-F238E27FC236}">
                <a16:creationId xmlns:a16="http://schemas.microsoft.com/office/drawing/2014/main" id="{35C4AE46-98A8-A7A9-7C60-94DC55851040}"/>
              </a:ext>
            </a:extLst>
          </p:cNvPr>
          <p:cNvSpPr txBox="1"/>
          <p:nvPr/>
        </p:nvSpPr>
        <p:spPr>
          <a:xfrm>
            <a:off x="3582971" y="1636606"/>
            <a:ext cx="5701914" cy="830997"/>
          </a:xfrm>
          <a:prstGeom prst="rect">
            <a:avLst/>
          </a:prstGeom>
          <a:noFill/>
        </p:spPr>
        <p:txBody>
          <a:bodyPr wrap="square">
            <a:spAutoFit/>
          </a:bodyPr>
          <a:lstStyle/>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First, encode the input sentence (encoder)</a:t>
            </a:r>
          </a:p>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Then, decode looking only at the full encoded sentence.</a:t>
            </a:r>
          </a:p>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Encoder and decoder are RNNs</a:t>
            </a:r>
          </a:p>
        </p:txBody>
      </p:sp>
      <p:sp>
        <p:nvSpPr>
          <p:cNvPr id="10" name="Action Button: Information 9">
            <a:hlinkClick r:id="" action="ppaction://noaction" highlightClick="1"/>
            <a:extLst>
              <a:ext uri="{FF2B5EF4-FFF2-40B4-BE49-F238E27FC236}">
                <a16:creationId xmlns:a16="http://schemas.microsoft.com/office/drawing/2014/main" id="{CBE99F61-F57C-5A1A-B708-C3E1E1E0932B}"/>
              </a:ext>
            </a:extLst>
          </p:cNvPr>
          <p:cNvSpPr/>
          <p:nvPr/>
        </p:nvSpPr>
        <p:spPr>
          <a:xfrm>
            <a:off x="3011789" y="1673601"/>
            <a:ext cx="571183" cy="757005"/>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1" name="Rounded Rectangle 10">
            <a:extLst>
              <a:ext uri="{FF2B5EF4-FFF2-40B4-BE49-F238E27FC236}">
                <a16:creationId xmlns:a16="http://schemas.microsoft.com/office/drawing/2014/main" id="{3013988E-557C-93EF-9815-376A5E2321F4}"/>
              </a:ext>
            </a:extLst>
          </p:cNvPr>
          <p:cNvSpPr/>
          <p:nvPr/>
        </p:nvSpPr>
        <p:spPr>
          <a:xfrm>
            <a:off x="1661778" y="5560177"/>
            <a:ext cx="4480856" cy="726071"/>
          </a:xfrm>
          <a:prstGeom prst="roundRect">
            <a:avLst>
              <a:gd name="adj" fmla="val 0"/>
            </a:avLst>
          </a:prstGeom>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2" name="Text Placeholder 3">
            <a:extLst>
              <a:ext uri="{FF2B5EF4-FFF2-40B4-BE49-F238E27FC236}">
                <a16:creationId xmlns:a16="http://schemas.microsoft.com/office/drawing/2014/main" id="{3D106DBA-FB63-41F1-62A6-1041A711230E}"/>
              </a:ext>
            </a:extLst>
          </p:cNvPr>
          <p:cNvSpPr txBox="1">
            <a:spLocks/>
          </p:cNvSpPr>
          <p:nvPr/>
        </p:nvSpPr>
        <p:spPr>
          <a:xfrm>
            <a:off x="1944979" y="5760113"/>
            <a:ext cx="3901884" cy="400198"/>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FR"/>
              <a:t>Machine Translation trained </a:t>
            </a:r>
            <a:r>
              <a:rPr lang="en-FR" b="1"/>
              <a:t>end-to-end</a:t>
            </a:r>
          </a:p>
        </p:txBody>
      </p:sp>
      <p:pic>
        <p:nvPicPr>
          <p:cNvPr id="13" name="seq2seq_6">
            <a:hlinkClick r:id="" action="ppaction://media"/>
            <a:extLst>
              <a:ext uri="{FF2B5EF4-FFF2-40B4-BE49-F238E27FC236}">
                <a16:creationId xmlns:a16="http://schemas.microsoft.com/office/drawing/2014/main" id="{65C3F804-01DF-B0BF-0CD4-329C46C730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46863" y="2579269"/>
            <a:ext cx="5982171" cy="2642125"/>
          </a:xfrm>
          <a:prstGeom prst="rect">
            <a:avLst/>
          </a:prstGeom>
        </p:spPr>
      </p:pic>
    </p:spTree>
    <p:extLst>
      <p:ext uri="{BB962C8B-B14F-4D97-AF65-F5344CB8AC3E}">
        <p14:creationId xmlns:p14="http://schemas.microsoft.com/office/powerpoint/2010/main" val="58204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3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fill="hold" display="0">
                  <p:stCondLst>
                    <p:cond delay="indefinite"/>
                  </p:stCondLst>
                </p:cTn>
                <p:tgtEl>
                  <p:spTgt spid="13"/>
                </p:tgtEl>
              </p:cMediaNode>
            </p:video>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EA2613A-1524-37CA-E7C2-78FA72C8DBF0}"/>
              </a:ext>
            </a:extLst>
          </p:cNvPr>
          <p:cNvSpPr/>
          <p:nvPr/>
        </p:nvSpPr>
        <p:spPr>
          <a:xfrm>
            <a:off x="780541" y="5942370"/>
            <a:ext cx="4098592" cy="687758"/>
          </a:xfrm>
          <a:prstGeom prst="roundRect">
            <a:avLst>
              <a:gd name="adj" fmla="val 0"/>
            </a:avLst>
          </a:prstGeom>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 name="Title 1">
            <a:extLst>
              <a:ext uri="{FF2B5EF4-FFF2-40B4-BE49-F238E27FC236}">
                <a16:creationId xmlns:a16="http://schemas.microsoft.com/office/drawing/2014/main" id="{C20D4A19-63D2-A580-1523-A0070AB9BA77}"/>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Recurrent Neural Networks / Seq2Seq / Attention (2016)</a:t>
            </a:r>
          </a:p>
        </p:txBody>
      </p:sp>
      <p:sp>
        <p:nvSpPr>
          <p:cNvPr id="5" name="Text Placeholder 2">
            <a:extLst>
              <a:ext uri="{FF2B5EF4-FFF2-40B4-BE49-F238E27FC236}">
                <a16:creationId xmlns:a16="http://schemas.microsoft.com/office/drawing/2014/main" id="{643427F0-CBA8-057D-9181-1D4ADB861ADA}"/>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a:t>
            </a:r>
            <a:r>
              <a:rPr lang="en-FR"/>
              <a:t>n improvement to seq2seq models for machine translation</a:t>
            </a:r>
          </a:p>
        </p:txBody>
      </p:sp>
      <p:sp>
        <p:nvSpPr>
          <p:cNvPr id="6" name="Text Placeholder 3">
            <a:extLst>
              <a:ext uri="{FF2B5EF4-FFF2-40B4-BE49-F238E27FC236}">
                <a16:creationId xmlns:a16="http://schemas.microsoft.com/office/drawing/2014/main" id="{CB38FB31-82DB-3021-DCCB-A1E5FB0B1E5C}"/>
              </a:ext>
            </a:extLst>
          </p:cNvPr>
          <p:cNvSpPr txBox="1">
            <a:spLocks/>
          </p:cNvSpPr>
          <p:nvPr/>
        </p:nvSpPr>
        <p:spPr>
          <a:xfrm>
            <a:off x="991808" y="6113443"/>
            <a:ext cx="3676057" cy="372907"/>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Attention is not affected by distance</a:t>
            </a:r>
          </a:p>
        </p:txBody>
      </p:sp>
      <p:pic>
        <p:nvPicPr>
          <p:cNvPr id="7" name="Picture 6" descr="A black and white image of a graph&#10;&#10;Description automatically generated">
            <a:extLst>
              <a:ext uri="{FF2B5EF4-FFF2-40B4-BE49-F238E27FC236}">
                <a16:creationId xmlns:a16="http://schemas.microsoft.com/office/drawing/2014/main" id="{CF06FAB6-807E-FB1D-A661-1E095816D481}"/>
              </a:ext>
            </a:extLst>
          </p:cNvPr>
          <p:cNvPicPr>
            <a:picLocks noChangeAspect="1"/>
          </p:cNvPicPr>
          <p:nvPr/>
        </p:nvPicPr>
        <p:blipFill>
          <a:blip r:embed="rId4"/>
          <a:stretch>
            <a:fillRect/>
          </a:stretch>
        </p:blipFill>
        <p:spPr>
          <a:xfrm>
            <a:off x="8700683" y="2382994"/>
            <a:ext cx="3328924" cy="2982748"/>
          </a:xfrm>
          <a:prstGeom prst="rect">
            <a:avLst/>
          </a:prstGeom>
        </p:spPr>
      </p:pic>
      <p:sp>
        <p:nvSpPr>
          <p:cNvPr id="8" name="Rounded Rectangle 7">
            <a:extLst>
              <a:ext uri="{FF2B5EF4-FFF2-40B4-BE49-F238E27FC236}">
                <a16:creationId xmlns:a16="http://schemas.microsoft.com/office/drawing/2014/main" id="{5EBD9CDA-DC46-37A9-8069-8FD16DA8A3B0}"/>
              </a:ext>
            </a:extLst>
          </p:cNvPr>
          <p:cNvSpPr/>
          <p:nvPr/>
        </p:nvSpPr>
        <p:spPr>
          <a:xfrm>
            <a:off x="993596" y="1483639"/>
            <a:ext cx="8253219" cy="1021286"/>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9" name="TextBox 8">
            <a:extLst>
              <a:ext uri="{FF2B5EF4-FFF2-40B4-BE49-F238E27FC236}">
                <a16:creationId xmlns:a16="http://schemas.microsoft.com/office/drawing/2014/main" id="{4D0AF483-5D8C-3D20-1C15-85479C251999}"/>
              </a:ext>
            </a:extLst>
          </p:cNvPr>
          <p:cNvSpPr txBox="1"/>
          <p:nvPr/>
        </p:nvSpPr>
        <p:spPr>
          <a:xfrm>
            <a:off x="1814530" y="1711899"/>
            <a:ext cx="7405700" cy="584775"/>
          </a:xfrm>
          <a:prstGeom prst="rect">
            <a:avLst/>
          </a:prstGeom>
          <a:noFill/>
        </p:spPr>
        <p:txBody>
          <a:bodyPr wrap="square">
            <a:spAutoFit/>
          </a:bodyPr>
          <a:lstStyle/>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Potentially u</a:t>
            </a:r>
            <a:r>
              <a:rPr lang="en-GB" sz="1600" dirty="0">
                <a:latin typeface="HurmeGeometricSans1 Regular" panose="020B0500020000000000" pitchFamily="34" charset="0"/>
                <a:cs typeface="Cordia New" panose="020B0304020202020204" pitchFamily="34" charset="-34"/>
              </a:rPr>
              <a:t>s</a:t>
            </a:r>
            <a:r>
              <a:rPr lang="en-FR" sz="1600">
                <a:latin typeface="HurmeGeometricSans1 Regular" panose="020B0500020000000000" pitchFamily="34" charset="0"/>
                <a:cs typeface="Cordia New" panose="020B0304020202020204" pitchFamily="34" charset="-34"/>
              </a:rPr>
              <a:t>e all encoder hidden states when decoding</a:t>
            </a:r>
          </a:p>
          <a:p>
            <a:pPr marL="285750" indent="-285750">
              <a:buFont typeface="Arial" panose="020B0604020202020204" pitchFamily="34" charset="0"/>
              <a:buChar char="•"/>
            </a:pPr>
            <a:r>
              <a:rPr lang="en-FR" sz="1600">
                <a:latin typeface="HurmeGeometricSans1 Regular" panose="020B0500020000000000" pitchFamily="34" charset="0"/>
                <a:cs typeface="Cordia New" panose="020B0304020202020204" pitchFamily="34" charset="-34"/>
              </a:rPr>
              <a:t>Learn to decide which hidden states are more relevant at each timestep (attention)</a:t>
            </a:r>
          </a:p>
        </p:txBody>
      </p:sp>
      <p:sp>
        <p:nvSpPr>
          <p:cNvPr id="10" name="Action Button: Information 9">
            <a:hlinkClick r:id="" action="ppaction://noaction" highlightClick="1"/>
            <a:extLst>
              <a:ext uri="{FF2B5EF4-FFF2-40B4-BE49-F238E27FC236}">
                <a16:creationId xmlns:a16="http://schemas.microsoft.com/office/drawing/2014/main" id="{4D880D24-AE7C-1FCD-F31D-FED23758F843}"/>
              </a:ext>
            </a:extLst>
          </p:cNvPr>
          <p:cNvSpPr/>
          <p:nvPr/>
        </p:nvSpPr>
        <p:spPr>
          <a:xfrm>
            <a:off x="1098271" y="1625989"/>
            <a:ext cx="716259" cy="757005"/>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pic>
        <p:nvPicPr>
          <p:cNvPr id="11" name="seq2seq_7">
            <a:hlinkClick r:id="" action="ppaction://media"/>
            <a:extLst>
              <a:ext uri="{FF2B5EF4-FFF2-40B4-BE49-F238E27FC236}">
                <a16:creationId xmlns:a16="http://schemas.microsoft.com/office/drawing/2014/main" id="{BB10C140-8489-2985-A861-4B25C3523A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3596" y="2525344"/>
            <a:ext cx="7405700" cy="3245779"/>
          </a:xfrm>
          <a:prstGeom prst="rect">
            <a:avLst/>
          </a:prstGeom>
        </p:spPr>
      </p:pic>
      <p:sp>
        <p:nvSpPr>
          <p:cNvPr id="12" name="Rounded Rectangle 11">
            <a:extLst>
              <a:ext uri="{FF2B5EF4-FFF2-40B4-BE49-F238E27FC236}">
                <a16:creationId xmlns:a16="http://schemas.microsoft.com/office/drawing/2014/main" id="{AAFBD23B-2521-94AB-862A-A07F66ED18EE}"/>
              </a:ext>
            </a:extLst>
          </p:cNvPr>
          <p:cNvSpPr/>
          <p:nvPr/>
        </p:nvSpPr>
        <p:spPr>
          <a:xfrm>
            <a:off x="5090400" y="5942370"/>
            <a:ext cx="5049888" cy="687758"/>
          </a:xfrm>
          <a:prstGeom prst="roundRect">
            <a:avLst>
              <a:gd name="adj" fmla="val 0"/>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3" name="Text Placeholder 3">
            <a:extLst>
              <a:ext uri="{FF2B5EF4-FFF2-40B4-BE49-F238E27FC236}">
                <a16:creationId xmlns:a16="http://schemas.microsoft.com/office/drawing/2014/main" id="{2AAF9F7B-2C84-F5F4-B548-9EEC011396D0}"/>
              </a:ext>
            </a:extLst>
          </p:cNvPr>
          <p:cNvSpPr txBox="1">
            <a:spLocks/>
          </p:cNvSpPr>
          <p:nvPr/>
        </p:nvSpPr>
        <p:spPr>
          <a:xfrm>
            <a:off x="5332793" y="6115010"/>
            <a:ext cx="3927670" cy="417717"/>
          </a:xfrm>
          <a:prstGeom prst="rect">
            <a:avLst/>
          </a:prstGeom>
        </p:spPr>
        <p:txBody>
          <a:bodyPr vert="horz" lIns="0" tIns="45720" rIns="91440" bIns="45720" rtlCol="0">
            <a:no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Naïve implementation needs Lx x Ly comparisons</a:t>
            </a:r>
            <a:endParaRPr lang="en-FR" b="1"/>
          </a:p>
        </p:txBody>
      </p:sp>
    </p:spTree>
    <p:extLst>
      <p:ext uri="{BB962C8B-B14F-4D97-AF65-F5344CB8AC3E}">
        <p14:creationId xmlns:p14="http://schemas.microsoft.com/office/powerpoint/2010/main" val="14505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39F1F4-4B4B-A93C-B2BB-F79DF975B5AB}"/>
              </a:ext>
            </a:extLst>
          </p:cNvPr>
          <p:cNvSpPr>
            <a:spLocks noGrp="1"/>
          </p:cNvSpPr>
          <p:nvPr>
            <p:ph type="sldNum" sz="quarter" idx="29"/>
          </p:nvPr>
        </p:nvSpPr>
        <p:spPr/>
        <p:txBody>
          <a:bodyPr/>
          <a:lstStyle/>
          <a:p>
            <a:fld id="{3633D75A-BE2D-484B-925B-BF3693E8768D}" type="slidenum">
              <a:rPr lang="en-US" smtClean="0"/>
              <a:pPr/>
              <a:t>6</a:t>
            </a:fld>
            <a:endParaRPr lang="en-US" dirty="0">
              <a:latin typeface="Helvetica" pitchFamily="2" charset="0"/>
            </a:endParaRPr>
          </a:p>
        </p:txBody>
      </p:sp>
      <p:sp>
        <p:nvSpPr>
          <p:cNvPr id="3" name="Rounded Rectangle 2">
            <a:extLst>
              <a:ext uri="{FF2B5EF4-FFF2-40B4-BE49-F238E27FC236}">
                <a16:creationId xmlns:a16="http://schemas.microsoft.com/office/drawing/2014/main" id="{0C866057-4009-9344-F3BB-D9471710DB8A}"/>
              </a:ext>
            </a:extLst>
          </p:cNvPr>
          <p:cNvSpPr/>
          <p:nvPr/>
        </p:nvSpPr>
        <p:spPr>
          <a:xfrm>
            <a:off x="1261003" y="5281510"/>
            <a:ext cx="4081732" cy="1192718"/>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4" name="Title 1">
            <a:extLst>
              <a:ext uri="{FF2B5EF4-FFF2-40B4-BE49-F238E27FC236}">
                <a16:creationId xmlns:a16="http://schemas.microsoft.com/office/drawing/2014/main" id="{3444B89D-B9B9-1922-E9BE-BA4D940F995C}"/>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A timeline of language models</a:t>
            </a:r>
          </a:p>
        </p:txBody>
      </p:sp>
      <p:sp>
        <p:nvSpPr>
          <p:cNvPr id="5" name="Text Placeholder 2">
            <a:extLst>
              <a:ext uri="{FF2B5EF4-FFF2-40B4-BE49-F238E27FC236}">
                <a16:creationId xmlns:a16="http://schemas.microsoft.com/office/drawing/2014/main" id="{29848EDB-0E1D-FB8F-050E-4486C3A54548}"/>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Everything changed in 2017</a:t>
            </a:r>
          </a:p>
        </p:txBody>
      </p:sp>
      <p:cxnSp>
        <p:nvCxnSpPr>
          <p:cNvPr id="6" name="Straight Arrow Connector 5">
            <a:extLst>
              <a:ext uri="{FF2B5EF4-FFF2-40B4-BE49-F238E27FC236}">
                <a16:creationId xmlns:a16="http://schemas.microsoft.com/office/drawing/2014/main" id="{40495DAF-FA09-49F4-45CC-3457E1C9E872}"/>
              </a:ext>
            </a:extLst>
          </p:cNvPr>
          <p:cNvCxnSpPr>
            <a:cxnSpLocks/>
          </p:cNvCxnSpPr>
          <p:nvPr/>
        </p:nvCxnSpPr>
        <p:spPr>
          <a:xfrm>
            <a:off x="1028701" y="1661375"/>
            <a:ext cx="0" cy="48810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44D4B79-AA19-5249-8B0D-5E936B6879D5}"/>
              </a:ext>
            </a:extLst>
          </p:cNvPr>
          <p:cNvSpPr/>
          <p:nvPr/>
        </p:nvSpPr>
        <p:spPr>
          <a:xfrm>
            <a:off x="925429" y="2467594"/>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Text Placeholder 3">
            <a:extLst>
              <a:ext uri="{FF2B5EF4-FFF2-40B4-BE49-F238E27FC236}">
                <a16:creationId xmlns:a16="http://schemas.microsoft.com/office/drawing/2014/main" id="{3E92C4F9-B356-5587-EEB2-8F53FC3E8911}"/>
              </a:ext>
            </a:extLst>
          </p:cNvPr>
          <p:cNvSpPr txBox="1">
            <a:spLocks/>
          </p:cNvSpPr>
          <p:nvPr/>
        </p:nvSpPr>
        <p:spPr>
          <a:xfrm>
            <a:off x="1273882" y="2357426"/>
            <a:ext cx="2486722"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1995. RNN/LSTM </a:t>
            </a:r>
          </a:p>
        </p:txBody>
      </p:sp>
      <p:sp>
        <p:nvSpPr>
          <p:cNvPr id="9" name="Oval 8">
            <a:extLst>
              <a:ext uri="{FF2B5EF4-FFF2-40B4-BE49-F238E27FC236}">
                <a16:creationId xmlns:a16="http://schemas.microsoft.com/office/drawing/2014/main" id="{A907B65C-1A0B-8483-1F54-E7AEB26D61A1}"/>
              </a:ext>
            </a:extLst>
          </p:cNvPr>
          <p:cNvSpPr/>
          <p:nvPr/>
        </p:nvSpPr>
        <p:spPr>
          <a:xfrm>
            <a:off x="925429" y="1675392"/>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0" name="Text Placeholder 3">
            <a:extLst>
              <a:ext uri="{FF2B5EF4-FFF2-40B4-BE49-F238E27FC236}">
                <a16:creationId xmlns:a16="http://schemas.microsoft.com/office/drawing/2014/main" id="{EAFAC96A-6258-77EB-EA29-1DC1EB51F22D}"/>
              </a:ext>
            </a:extLst>
          </p:cNvPr>
          <p:cNvSpPr txBox="1">
            <a:spLocks/>
          </p:cNvSpPr>
          <p:nvPr/>
        </p:nvSpPr>
        <p:spPr>
          <a:xfrm>
            <a:off x="1273881" y="1546944"/>
            <a:ext cx="5023883"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1982. RNN/Hopfield </a:t>
            </a:r>
          </a:p>
        </p:txBody>
      </p:sp>
      <p:sp>
        <p:nvSpPr>
          <p:cNvPr id="11" name="Oval 10">
            <a:extLst>
              <a:ext uri="{FF2B5EF4-FFF2-40B4-BE49-F238E27FC236}">
                <a16:creationId xmlns:a16="http://schemas.microsoft.com/office/drawing/2014/main" id="{C4020BAC-2C57-5937-8B56-C165E072B536}"/>
              </a:ext>
            </a:extLst>
          </p:cNvPr>
          <p:cNvSpPr/>
          <p:nvPr/>
        </p:nvSpPr>
        <p:spPr>
          <a:xfrm>
            <a:off x="912550" y="4504101"/>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2" name="Text Placeholder 3">
            <a:extLst>
              <a:ext uri="{FF2B5EF4-FFF2-40B4-BE49-F238E27FC236}">
                <a16:creationId xmlns:a16="http://schemas.microsoft.com/office/drawing/2014/main" id="{E77246D5-9E12-3318-E40C-2593771ACBF5}"/>
              </a:ext>
            </a:extLst>
          </p:cNvPr>
          <p:cNvSpPr txBox="1">
            <a:spLocks/>
          </p:cNvSpPr>
          <p:nvPr/>
        </p:nvSpPr>
        <p:spPr>
          <a:xfrm>
            <a:off x="1273881" y="4393934"/>
            <a:ext cx="6260257"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2016. RNN/LSTM/Sequence-to-sequence/Attention </a:t>
            </a:r>
          </a:p>
        </p:txBody>
      </p:sp>
      <p:sp>
        <p:nvSpPr>
          <p:cNvPr id="13" name="Oval 12">
            <a:extLst>
              <a:ext uri="{FF2B5EF4-FFF2-40B4-BE49-F238E27FC236}">
                <a16:creationId xmlns:a16="http://schemas.microsoft.com/office/drawing/2014/main" id="{4D3E28AF-0586-D9D6-246C-4FB61D912EB0}"/>
              </a:ext>
            </a:extLst>
          </p:cNvPr>
          <p:cNvSpPr/>
          <p:nvPr/>
        </p:nvSpPr>
        <p:spPr>
          <a:xfrm>
            <a:off x="925429" y="5449817"/>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4" name="Text Placeholder 3">
            <a:extLst>
              <a:ext uri="{FF2B5EF4-FFF2-40B4-BE49-F238E27FC236}">
                <a16:creationId xmlns:a16="http://schemas.microsoft.com/office/drawing/2014/main" id="{8D8F40BF-FF0C-2841-C3B6-FE58D2E41D46}"/>
              </a:ext>
            </a:extLst>
          </p:cNvPr>
          <p:cNvSpPr txBox="1">
            <a:spLocks/>
          </p:cNvSpPr>
          <p:nvPr/>
        </p:nvSpPr>
        <p:spPr>
          <a:xfrm>
            <a:off x="1273882" y="5313891"/>
            <a:ext cx="4133178"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00B050"/>
                </a:solidFill>
              </a:rPr>
              <a:t>2017. Self-Attention/Transformers </a:t>
            </a:r>
          </a:p>
        </p:txBody>
      </p:sp>
      <p:sp>
        <p:nvSpPr>
          <p:cNvPr id="15" name="Oval 14">
            <a:extLst>
              <a:ext uri="{FF2B5EF4-FFF2-40B4-BE49-F238E27FC236}">
                <a16:creationId xmlns:a16="http://schemas.microsoft.com/office/drawing/2014/main" id="{58565371-EE0C-FD06-BDA1-7C87601394CD}"/>
              </a:ext>
            </a:extLst>
          </p:cNvPr>
          <p:cNvSpPr/>
          <p:nvPr/>
        </p:nvSpPr>
        <p:spPr>
          <a:xfrm>
            <a:off x="925429" y="3629678"/>
            <a:ext cx="232302" cy="236102"/>
          </a:xfrm>
          <a:prstGeom prst="ellipse">
            <a:avLst/>
          </a:prstGeom>
          <a:gradFill>
            <a:gsLst>
              <a:gs pos="0">
                <a:srgbClr val="F68926"/>
              </a:gs>
              <a:gs pos="100000">
                <a:srgbClr val="F2633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6" name="Text Placeholder 3">
            <a:extLst>
              <a:ext uri="{FF2B5EF4-FFF2-40B4-BE49-F238E27FC236}">
                <a16:creationId xmlns:a16="http://schemas.microsoft.com/office/drawing/2014/main" id="{83C95B73-E4BA-F518-D79D-5339E06D8D4C}"/>
              </a:ext>
            </a:extLst>
          </p:cNvPr>
          <p:cNvSpPr txBox="1">
            <a:spLocks/>
          </p:cNvSpPr>
          <p:nvPr/>
        </p:nvSpPr>
        <p:spPr>
          <a:xfrm>
            <a:off x="1273880" y="3493752"/>
            <a:ext cx="5114031" cy="456437"/>
          </a:xfrm>
          <a:prstGeom prst="rect">
            <a:avLst/>
          </a:prstGeom>
        </p:spPr>
        <p:txBody>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lumMod val="75000"/>
                  </a:schemeClr>
                </a:solidFill>
              </a:rPr>
              <a:t>2014. RNN/LSTM/Sequence-to-sequence</a:t>
            </a:r>
          </a:p>
        </p:txBody>
      </p:sp>
      <p:sp>
        <p:nvSpPr>
          <p:cNvPr id="17" name="TextBox 16">
            <a:extLst>
              <a:ext uri="{FF2B5EF4-FFF2-40B4-BE49-F238E27FC236}">
                <a16:creationId xmlns:a16="http://schemas.microsoft.com/office/drawing/2014/main" id="{CDD41D71-A517-2352-8AA2-C00909B4BC49}"/>
              </a:ext>
            </a:extLst>
          </p:cNvPr>
          <p:cNvSpPr txBox="1"/>
          <p:nvPr/>
        </p:nvSpPr>
        <p:spPr>
          <a:xfrm>
            <a:off x="1273880" y="3885175"/>
            <a:ext cx="6958346" cy="276999"/>
          </a:xfrm>
          <a:prstGeom prst="rect">
            <a:avLst/>
          </a:prstGeom>
          <a:noFill/>
        </p:spPr>
        <p:txBody>
          <a:bodyPr wrap="square">
            <a:spAutoFit/>
          </a:bodyPr>
          <a:lstStyle/>
          <a:p>
            <a:r>
              <a:rPr lang="en-GB" sz="1200" dirty="0">
                <a:solidFill>
                  <a:schemeClr val="bg1">
                    <a:lumMod val="75000"/>
                  </a:schemeClr>
                </a:solidFill>
                <a:effectLst/>
              </a:rPr>
              <a:t>Sutskever, Vinyals, Quoc (2014). “Sequence to Sequence Learning with Neural Networks.” </a:t>
            </a:r>
            <a:r>
              <a:rPr lang="en-GB" sz="1200" i="1" dirty="0">
                <a:solidFill>
                  <a:schemeClr val="bg1">
                    <a:lumMod val="75000"/>
                  </a:schemeClr>
                </a:solidFill>
                <a:effectLst/>
              </a:rPr>
              <a:t>NeurIPS</a:t>
            </a:r>
          </a:p>
        </p:txBody>
      </p:sp>
      <p:sp>
        <p:nvSpPr>
          <p:cNvPr id="18" name="TextBox 17">
            <a:extLst>
              <a:ext uri="{FF2B5EF4-FFF2-40B4-BE49-F238E27FC236}">
                <a16:creationId xmlns:a16="http://schemas.microsoft.com/office/drawing/2014/main" id="{430D4AA5-7C7B-9991-8BDE-6D1235202786}"/>
              </a:ext>
            </a:extLst>
          </p:cNvPr>
          <p:cNvSpPr txBox="1"/>
          <p:nvPr/>
        </p:nvSpPr>
        <p:spPr>
          <a:xfrm>
            <a:off x="1273880" y="4768512"/>
            <a:ext cx="8812343" cy="276999"/>
          </a:xfrm>
          <a:prstGeom prst="rect">
            <a:avLst/>
          </a:prstGeom>
          <a:noFill/>
        </p:spPr>
        <p:txBody>
          <a:bodyPr wrap="square">
            <a:spAutoFit/>
          </a:bodyPr>
          <a:lstStyle/>
          <a:p>
            <a:r>
              <a:rPr lang="en-GB" sz="1200" dirty="0">
                <a:solidFill>
                  <a:schemeClr val="bg1">
                    <a:lumMod val="75000"/>
                  </a:schemeClr>
                </a:solidFill>
                <a:effectLst/>
              </a:rPr>
              <a:t>Bahdanau, Cho, and Bengio. (2016). “Neural Machine Translation by Jointly Learning to Align and Translate.” </a:t>
            </a:r>
            <a:r>
              <a:rPr lang="en-GB" sz="1200" i="1" dirty="0">
                <a:solidFill>
                  <a:schemeClr val="bg1">
                    <a:lumMod val="75000"/>
                  </a:schemeClr>
                </a:solidFill>
                <a:effectLst/>
              </a:rPr>
              <a:t>ICLR</a:t>
            </a:r>
            <a:r>
              <a:rPr lang="en-GB" sz="1200" dirty="0">
                <a:solidFill>
                  <a:schemeClr val="bg1">
                    <a:lumMod val="75000"/>
                  </a:schemeClr>
                </a:solidFill>
                <a:effectLst/>
              </a:rPr>
              <a:t>.</a:t>
            </a:r>
          </a:p>
        </p:txBody>
      </p:sp>
      <p:sp>
        <p:nvSpPr>
          <p:cNvPr id="19" name="TextBox 18">
            <a:extLst>
              <a:ext uri="{FF2B5EF4-FFF2-40B4-BE49-F238E27FC236}">
                <a16:creationId xmlns:a16="http://schemas.microsoft.com/office/drawing/2014/main" id="{E15D7761-6C58-B416-BC73-E286C7244189}"/>
              </a:ext>
            </a:extLst>
          </p:cNvPr>
          <p:cNvSpPr txBox="1"/>
          <p:nvPr/>
        </p:nvSpPr>
        <p:spPr>
          <a:xfrm>
            <a:off x="1273880" y="2758718"/>
            <a:ext cx="10538041" cy="461665"/>
          </a:xfrm>
          <a:prstGeom prst="rect">
            <a:avLst/>
          </a:prstGeom>
          <a:noFill/>
        </p:spPr>
        <p:txBody>
          <a:bodyPr wrap="square">
            <a:spAutoFit/>
          </a:bodyPr>
          <a:lstStyle/>
          <a:p>
            <a:r>
              <a:rPr lang="en-GB" sz="1200" dirty="0">
                <a:solidFill>
                  <a:schemeClr val="bg1">
                    <a:lumMod val="75000"/>
                  </a:schemeClr>
                </a:solidFill>
                <a:latin typeface="Arial" panose="020B0604020202020204" pitchFamily="34" charset="0"/>
              </a:rPr>
              <a:t>Hochreiter,  Schmidhuber (1997). “Long Short-Term Memory”. </a:t>
            </a:r>
            <a:r>
              <a:rPr lang="en-GB" sz="1200" i="1" dirty="0">
                <a:solidFill>
                  <a:schemeClr val="bg1">
                    <a:lumMod val="75000"/>
                  </a:schemeClr>
                </a:solidFill>
                <a:latin typeface="Arial" panose="020B0604020202020204" pitchFamily="34" charset="0"/>
              </a:rPr>
              <a:t>Neural Computing</a:t>
            </a:r>
            <a:br>
              <a:rPr lang="en-GB" sz="1200" dirty="0">
                <a:solidFill>
                  <a:schemeClr val="bg1">
                    <a:lumMod val="75000"/>
                  </a:schemeClr>
                </a:solidFill>
                <a:latin typeface="Arial" panose="020B0604020202020204" pitchFamily="34" charset="0"/>
              </a:rPr>
            </a:br>
            <a:r>
              <a:rPr lang="en-GB" sz="1200" dirty="0">
                <a:solidFill>
                  <a:schemeClr val="bg1">
                    <a:lumMod val="75000"/>
                  </a:schemeClr>
                </a:solidFill>
                <a:latin typeface="Arial" panose="020B0604020202020204" pitchFamily="34" charset="0"/>
              </a:rPr>
              <a:t>Gers, Schmidhuber, Cummins (1999). "Learning to forget: Continual prediction with LSTM". </a:t>
            </a:r>
            <a:r>
              <a:rPr lang="en-GB" sz="1200" i="1" dirty="0">
                <a:solidFill>
                  <a:schemeClr val="bg1">
                    <a:lumMod val="75000"/>
                  </a:schemeClr>
                </a:solidFill>
                <a:latin typeface="Arial" panose="020B0604020202020204" pitchFamily="34" charset="0"/>
              </a:rPr>
              <a:t>ICANN</a:t>
            </a:r>
            <a:endParaRPr lang="en-FR" sz="1200" i="1">
              <a:solidFill>
                <a:schemeClr val="bg1">
                  <a:lumMod val="7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AB4A9E53-CCD9-00B8-5EF9-16AA0C153FE1}"/>
              </a:ext>
            </a:extLst>
          </p:cNvPr>
          <p:cNvSpPr txBox="1"/>
          <p:nvPr/>
        </p:nvSpPr>
        <p:spPr>
          <a:xfrm>
            <a:off x="1283248" y="5685919"/>
            <a:ext cx="4151638" cy="276999"/>
          </a:xfrm>
          <a:prstGeom prst="rect">
            <a:avLst/>
          </a:prstGeom>
          <a:noFill/>
        </p:spPr>
        <p:txBody>
          <a:bodyPr wrap="square">
            <a:spAutoFit/>
          </a:bodyPr>
          <a:lstStyle/>
          <a:p>
            <a:r>
              <a:rPr lang="en-GB" sz="1200" dirty="0">
                <a:effectLst/>
              </a:rPr>
              <a:t>Vaswani et al. 2017. “Attention Is All You Need.” </a:t>
            </a:r>
            <a:r>
              <a:rPr lang="en-GB" sz="1200" i="1" dirty="0"/>
              <a:t>NeurIPS</a:t>
            </a:r>
            <a:endParaRPr lang="en-GB" sz="1200" i="1" dirty="0">
              <a:effectLst/>
            </a:endParaRPr>
          </a:p>
        </p:txBody>
      </p:sp>
      <p:sp>
        <p:nvSpPr>
          <p:cNvPr id="21" name="TextBox 20">
            <a:extLst>
              <a:ext uri="{FF2B5EF4-FFF2-40B4-BE49-F238E27FC236}">
                <a16:creationId xmlns:a16="http://schemas.microsoft.com/office/drawing/2014/main" id="{EA7EFC86-5202-8F1F-8D85-6C48B1497FFB}"/>
              </a:ext>
            </a:extLst>
          </p:cNvPr>
          <p:cNvSpPr txBox="1"/>
          <p:nvPr/>
        </p:nvSpPr>
        <p:spPr>
          <a:xfrm>
            <a:off x="1283248" y="1969578"/>
            <a:ext cx="9983323" cy="276999"/>
          </a:xfrm>
          <a:prstGeom prst="rect">
            <a:avLst/>
          </a:prstGeom>
          <a:noFill/>
        </p:spPr>
        <p:txBody>
          <a:bodyPr wrap="square">
            <a:spAutoFit/>
          </a:bodyPr>
          <a:lstStyle/>
          <a:p>
            <a:r>
              <a:rPr lang="en-GB" sz="1200" dirty="0">
                <a:solidFill>
                  <a:schemeClr val="bg1">
                    <a:lumMod val="75000"/>
                  </a:schemeClr>
                </a:solidFill>
              </a:rPr>
              <a:t>Hopfield (1982). "Neural networks and physical systems with emergent collective computational abilities". </a:t>
            </a:r>
            <a:r>
              <a:rPr lang="en-GB" sz="1200" i="1" dirty="0">
                <a:solidFill>
                  <a:schemeClr val="bg1">
                    <a:lumMod val="75000"/>
                  </a:schemeClr>
                </a:solidFill>
              </a:rPr>
              <a:t>PNAS</a:t>
            </a:r>
            <a:endParaRPr lang="en-FR" sz="1200" i="1">
              <a:solidFill>
                <a:schemeClr val="bg1">
                  <a:lumMod val="75000"/>
                </a:schemeClr>
              </a:solidFill>
            </a:endParaRPr>
          </a:p>
        </p:txBody>
      </p:sp>
      <p:sp>
        <p:nvSpPr>
          <p:cNvPr id="22" name="Rounded Rectangle 21">
            <a:extLst>
              <a:ext uri="{FF2B5EF4-FFF2-40B4-BE49-F238E27FC236}">
                <a16:creationId xmlns:a16="http://schemas.microsoft.com/office/drawing/2014/main" id="{CFCF440F-733E-D5AB-8312-36139E46E100}"/>
              </a:ext>
            </a:extLst>
          </p:cNvPr>
          <p:cNvSpPr/>
          <p:nvPr/>
        </p:nvSpPr>
        <p:spPr>
          <a:xfrm>
            <a:off x="5477921" y="5281510"/>
            <a:ext cx="1279843" cy="520380"/>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b="1"/>
              <a:t>GPU</a:t>
            </a:r>
          </a:p>
        </p:txBody>
      </p:sp>
      <p:sp>
        <p:nvSpPr>
          <p:cNvPr id="23" name="Rounded Rectangle 22">
            <a:extLst>
              <a:ext uri="{FF2B5EF4-FFF2-40B4-BE49-F238E27FC236}">
                <a16:creationId xmlns:a16="http://schemas.microsoft.com/office/drawing/2014/main" id="{4D0341DC-8BDF-5357-ADCB-9D72F40F7C93}"/>
              </a:ext>
            </a:extLst>
          </p:cNvPr>
          <p:cNvSpPr/>
          <p:nvPr/>
        </p:nvSpPr>
        <p:spPr>
          <a:xfrm>
            <a:off x="5466230" y="5940946"/>
            <a:ext cx="1279843" cy="520380"/>
          </a:xfrm>
          <a:prstGeom prst="roundRect">
            <a:avLst>
              <a:gd name="adj" fmla="val 8736"/>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FR" b="1"/>
              <a:t>Data</a:t>
            </a:r>
          </a:p>
        </p:txBody>
      </p:sp>
      <p:sp>
        <p:nvSpPr>
          <p:cNvPr id="24" name="TextBox 23">
            <a:extLst>
              <a:ext uri="{FF2B5EF4-FFF2-40B4-BE49-F238E27FC236}">
                <a16:creationId xmlns:a16="http://schemas.microsoft.com/office/drawing/2014/main" id="{F128A635-BFCB-284C-E858-3C6794B502A9}"/>
              </a:ext>
            </a:extLst>
          </p:cNvPr>
          <p:cNvSpPr txBox="1"/>
          <p:nvPr/>
        </p:nvSpPr>
        <p:spPr>
          <a:xfrm>
            <a:off x="289765" y="6022088"/>
            <a:ext cx="6098146" cy="369332"/>
          </a:xfrm>
          <a:prstGeom prst="rect">
            <a:avLst/>
          </a:prstGeom>
          <a:noFill/>
        </p:spPr>
        <p:txBody>
          <a:bodyPr wrap="square">
            <a:spAutoFit/>
          </a:bodyPr>
          <a:lstStyle/>
          <a:p>
            <a:pPr algn="ctr"/>
            <a:r>
              <a:rPr lang="en-FR" b="1"/>
              <a:t>Parallelizable training</a:t>
            </a:r>
          </a:p>
        </p:txBody>
      </p:sp>
      <p:pic>
        <p:nvPicPr>
          <p:cNvPr id="25" name="Picture 4" descr="Nuclear explosion - Free miscellaneous icons">
            <a:extLst>
              <a:ext uri="{FF2B5EF4-FFF2-40B4-BE49-F238E27FC236}">
                <a16:creationId xmlns:a16="http://schemas.microsoft.com/office/drawing/2014/main" id="{F8012107-781F-4475-444D-7D761E19A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629" y="5310853"/>
            <a:ext cx="1087254" cy="108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799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655D47-ED7E-DFBD-3689-FC8C6790934D}"/>
              </a:ext>
            </a:extLst>
          </p:cNvPr>
          <p:cNvSpPr>
            <a:spLocks noGrp="1"/>
          </p:cNvSpPr>
          <p:nvPr>
            <p:ph type="sldNum" sz="quarter" idx="29"/>
          </p:nvPr>
        </p:nvSpPr>
        <p:spPr/>
        <p:txBody>
          <a:bodyPr/>
          <a:lstStyle/>
          <a:p>
            <a:fld id="{3633D75A-BE2D-484B-925B-BF3693E8768D}" type="slidenum">
              <a:rPr lang="en-US" smtClean="0"/>
              <a:pPr/>
              <a:t>7</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9508EAA1-B09D-F0F6-BC20-6C47D925FD00}"/>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Transformer (2017)</a:t>
            </a:r>
          </a:p>
        </p:txBody>
      </p:sp>
      <p:sp>
        <p:nvSpPr>
          <p:cNvPr id="4" name="Text Placeholder 2">
            <a:extLst>
              <a:ext uri="{FF2B5EF4-FFF2-40B4-BE49-F238E27FC236}">
                <a16:creationId xmlns:a16="http://schemas.microsoft.com/office/drawing/2014/main" id="{B713A729-D755-E993-398E-14549D490E9C}"/>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Good-bye RNNs. Attention is all you need</a:t>
            </a:r>
          </a:p>
        </p:txBody>
      </p:sp>
      <p:pic>
        <p:nvPicPr>
          <p:cNvPr id="5" name="Picture 2">
            <a:extLst>
              <a:ext uri="{FF2B5EF4-FFF2-40B4-BE49-F238E27FC236}">
                <a16:creationId xmlns:a16="http://schemas.microsoft.com/office/drawing/2014/main" id="{132A9CB7-0BD5-F76E-6709-2868B99D4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915" y="3354004"/>
            <a:ext cx="5581650"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A9FB704-51F3-19A2-BD13-BA7994F644FB}"/>
              </a:ext>
            </a:extLst>
          </p:cNvPr>
          <p:cNvSpPr/>
          <p:nvPr/>
        </p:nvSpPr>
        <p:spPr>
          <a:xfrm>
            <a:off x="1969390" y="1585043"/>
            <a:ext cx="8253219" cy="1161017"/>
          </a:xfrm>
          <a:prstGeom prst="roundRect">
            <a:avLst>
              <a:gd name="adj"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7" name="TextBox 6">
            <a:extLst>
              <a:ext uri="{FF2B5EF4-FFF2-40B4-BE49-F238E27FC236}">
                <a16:creationId xmlns:a16="http://schemas.microsoft.com/office/drawing/2014/main" id="{6B319548-1FE5-E00C-B1A3-58D6AE9831E3}"/>
              </a:ext>
            </a:extLst>
          </p:cNvPr>
          <p:cNvSpPr txBox="1"/>
          <p:nvPr/>
        </p:nvSpPr>
        <p:spPr>
          <a:xfrm>
            <a:off x="2894999" y="1786502"/>
            <a:ext cx="7047374" cy="830997"/>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HurmeGeometricSans1 Regular" panose="020B0500020000000000" pitchFamily="34" charset="0"/>
                <a:cs typeface="Cordia New" panose="020B0304020202020204" pitchFamily="34" charset="-34"/>
              </a:rPr>
              <a:t>Replace RNNs by self-attention</a:t>
            </a:r>
          </a:p>
          <a:p>
            <a:pPr marL="285750" indent="-285750">
              <a:buFont typeface="Arial" panose="020B0604020202020204" pitchFamily="34" charset="0"/>
              <a:buChar char="•"/>
            </a:pPr>
            <a:r>
              <a:rPr lang="en-US" sz="1600" dirty="0">
                <a:latin typeface="HurmeGeometricSans1 Regular" panose="020B0500020000000000" pitchFamily="34" charset="0"/>
                <a:cs typeface="Cordia New" panose="020B0304020202020204" pitchFamily="34" charset="-34"/>
              </a:rPr>
              <a:t>Introduce positional encoding (since self-attention loses position information)</a:t>
            </a:r>
          </a:p>
          <a:p>
            <a:pPr marL="285750" indent="-285750">
              <a:buFont typeface="Arial" panose="020B0604020202020204" pitchFamily="34" charset="0"/>
              <a:buChar char="•"/>
            </a:pPr>
            <a:r>
              <a:rPr lang="en-US" sz="1600" dirty="0">
                <a:latin typeface="HurmeGeometricSans1 Regular" panose="020B0500020000000000" pitchFamily="34" charset="0"/>
                <a:cs typeface="Cordia New" panose="020B0304020202020204" pitchFamily="34" charset="-34"/>
              </a:rPr>
              <a:t>Stack multiple self-attention layers </a:t>
            </a:r>
            <a:endParaRPr lang="en-FR" sz="1600">
              <a:latin typeface="HurmeGeometricSans1 Regular" panose="020B0500020000000000" pitchFamily="34" charset="0"/>
              <a:cs typeface="Cordia New" panose="020B0304020202020204" pitchFamily="34" charset="-34"/>
            </a:endParaRPr>
          </a:p>
        </p:txBody>
      </p:sp>
      <p:sp>
        <p:nvSpPr>
          <p:cNvPr id="8" name="Action Button: Information 7">
            <a:hlinkClick r:id="" action="ppaction://noaction" highlightClick="1"/>
            <a:extLst>
              <a:ext uri="{FF2B5EF4-FFF2-40B4-BE49-F238E27FC236}">
                <a16:creationId xmlns:a16="http://schemas.microsoft.com/office/drawing/2014/main" id="{B6096BAC-1F1A-A414-FFF7-11205F876A39}"/>
              </a:ext>
            </a:extLst>
          </p:cNvPr>
          <p:cNvSpPr/>
          <p:nvPr/>
        </p:nvSpPr>
        <p:spPr>
          <a:xfrm>
            <a:off x="2074065" y="1727394"/>
            <a:ext cx="716259" cy="757005"/>
          </a:xfrm>
          <a:prstGeom prst="actionButtonInformat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9" name="Rounded Rectangle 8">
            <a:extLst>
              <a:ext uri="{FF2B5EF4-FFF2-40B4-BE49-F238E27FC236}">
                <a16:creationId xmlns:a16="http://schemas.microsoft.com/office/drawing/2014/main" id="{234672ED-D1E8-40AD-5806-0259FE273466}"/>
              </a:ext>
            </a:extLst>
          </p:cNvPr>
          <p:cNvSpPr/>
          <p:nvPr/>
        </p:nvSpPr>
        <p:spPr>
          <a:xfrm>
            <a:off x="8450832" y="4240711"/>
            <a:ext cx="2712468" cy="687758"/>
          </a:xfrm>
          <a:prstGeom prst="roundRect">
            <a:avLst>
              <a:gd name="adj" fmla="val 0"/>
            </a:avLst>
          </a:prstGeom>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FR"/>
          </a:p>
        </p:txBody>
      </p:sp>
      <p:sp>
        <p:nvSpPr>
          <p:cNvPr id="10" name="Text Placeholder 3">
            <a:extLst>
              <a:ext uri="{FF2B5EF4-FFF2-40B4-BE49-F238E27FC236}">
                <a16:creationId xmlns:a16="http://schemas.microsoft.com/office/drawing/2014/main" id="{5C8E94D4-A6CA-C5E1-C628-8F87957C6F62}"/>
              </a:ext>
            </a:extLst>
          </p:cNvPr>
          <p:cNvSpPr txBox="1">
            <a:spLocks/>
          </p:cNvSpPr>
          <p:nvPr/>
        </p:nvSpPr>
        <p:spPr>
          <a:xfrm>
            <a:off x="8724683" y="4427940"/>
            <a:ext cx="2335990" cy="372907"/>
          </a:xfrm>
          <a:prstGeom prst="rect">
            <a:avLst/>
          </a:prstGeom>
        </p:spPr>
        <p:txBody>
          <a:bodyPr vert="horz" lIns="0" tIns="45720" rIns="91440" bIns="45720" rtlCol="0">
            <a:normAutofit/>
          </a:bodyPr>
          <a:lstStyle>
            <a:lvl1pPr marL="0"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100% </a:t>
            </a:r>
            <a:r>
              <a:rPr lang="en-US" b="1" dirty="0"/>
              <a:t>parallelizable</a:t>
            </a:r>
            <a:r>
              <a:rPr lang="en-US" dirty="0"/>
              <a:t> (no RNNs)</a:t>
            </a:r>
          </a:p>
        </p:txBody>
      </p:sp>
      <p:sp>
        <p:nvSpPr>
          <p:cNvPr id="11" name="TextBox 10">
            <a:extLst>
              <a:ext uri="{FF2B5EF4-FFF2-40B4-BE49-F238E27FC236}">
                <a16:creationId xmlns:a16="http://schemas.microsoft.com/office/drawing/2014/main" id="{FC0C6BFF-F722-6F32-1A77-E109499F2ABD}"/>
              </a:ext>
            </a:extLst>
          </p:cNvPr>
          <p:cNvSpPr txBox="1"/>
          <p:nvPr/>
        </p:nvSpPr>
        <p:spPr>
          <a:xfrm>
            <a:off x="2690933" y="5127896"/>
            <a:ext cx="2653881" cy="276999"/>
          </a:xfrm>
          <a:prstGeom prst="rect">
            <a:avLst/>
          </a:prstGeom>
          <a:noFill/>
        </p:spPr>
        <p:txBody>
          <a:bodyPr wrap="square">
            <a:spAutoFit/>
          </a:bodyPr>
          <a:lstStyle/>
          <a:p>
            <a:r>
              <a:rPr lang="en-FR" sz="1200" i="1"/>
              <a:t>Me gusta el Aprendizaje Automático</a:t>
            </a:r>
          </a:p>
        </p:txBody>
      </p:sp>
      <p:sp>
        <p:nvSpPr>
          <p:cNvPr id="12" name="TextBox 11">
            <a:extLst>
              <a:ext uri="{FF2B5EF4-FFF2-40B4-BE49-F238E27FC236}">
                <a16:creationId xmlns:a16="http://schemas.microsoft.com/office/drawing/2014/main" id="{7B8BB7D7-18DF-CBEC-B6EE-576C65E672ED}"/>
              </a:ext>
            </a:extLst>
          </p:cNvPr>
          <p:cNvSpPr txBox="1"/>
          <p:nvPr/>
        </p:nvSpPr>
        <p:spPr>
          <a:xfrm>
            <a:off x="5648233" y="5125654"/>
            <a:ext cx="4100897" cy="461665"/>
          </a:xfrm>
          <a:prstGeom prst="rect">
            <a:avLst/>
          </a:prstGeom>
          <a:noFill/>
        </p:spPr>
        <p:txBody>
          <a:bodyPr wrap="square">
            <a:spAutoFit/>
          </a:bodyPr>
          <a:lstStyle/>
          <a:p>
            <a:r>
              <a:rPr lang="en-FR" sz="1200" i="1"/>
              <a:t>I like Machine </a:t>
            </a:r>
            <a:r>
              <a:rPr lang="en-FR" sz="1200" i="1">
                <a:solidFill>
                  <a:schemeClr val="bg1">
                    <a:lumMod val="75000"/>
                  </a:schemeClr>
                </a:solidFill>
              </a:rPr>
              <a:t>Learning</a:t>
            </a:r>
          </a:p>
          <a:p>
            <a:r>
              <a:rPr lang="en-FR" sz="1200" i="1">
                <a:solidFill>
                  <a:schemeClr val="bg1">
                    <a:lumMod val="75000"/>
                  </a:schemeClr>
                </a:solidFill>
              </a:rPr>
              <a:t>(mask so that decoder does not cheat)</a:t>
            </a:r>
          </a:p>
        </p:txBody>
      </p:sp>
      <p:sp>
        <p:nvSpPr>
          <p:cNvPr id="13" name="TextBox 12">
            <a:extLst>
              <a:ext uri="{FF2B5EF4-FFF2-40B4-BE49-F238E27FC236}">
                <a16:creationId xmlns:a16="http://schemas.microsoft.com/office/drawing/2014/main" id="{129133BB-B88C-CC7E-8DC0-046FD37993FE}"/>
              </a:ext>
            </a:extLst>
          </p:cNvPr>
          <p:cNvSpPr txBox="1"/>
          <p:nvPr/>
        </p:nvSpPr>
        <p:spPr>
          <a:xfrm>
            <a:off x="6527882" y="3225443"/>
            <a:ext cx="817136" cy="276999"/>
          </a:xfrm>
          <a:prstGeom prst="rect">
            <a:avLst/>
          </a:prstGeom>
          <a:noFill/>
        </p:spPr>
        <p:txBody>
          <a:bodyPr wrap="square">
            <a:spAutoFit/>
          </a:bodyPr>
          <a:lstStyle/>
          <a:p>
            <a:r>
              <a:rPr lang="en-FR" sz="1200" i="1"/>
              <a:t>Learning</a:t>
            </a:r>
          </a:p>
        </p:txBody>
      </p:sp>
    </p:spTree>
    <p:extLst>
      <p:ext uri="{BB962C8B-B14F-4D97-AF65-F5344CB8AC3E}">
        <p14:creationId xmlns:p14="http://schemas.microsoft.com/office/powerpoint/2010/main" val="7753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695A5C-CF62-A234-8506-9BE14967FE21}"/>
              </a:ext>
            </a:extLst>
          </p:cNvPr>
          <p:cNvSpPr>
            <a:spLocks noGrp="1"/>
          </p:cNvSpPr>
          <p:nvPr>
            <p:ph type="sldNum" sz="quarter" idx="29"/>
          </p:nvPr>
        </p:nvSpPr>
        <p:spPr/>
        <p:txBody>
          <a:bodyPr/>
          <a:lstStyle/>
          <a:p>
            <a:fld id="{3633D75A-BE2D-484B-925B-BF3693E8768D}" type="slidenum">
              <a:rPr lang="en-US" smtClean="0"/>
              <a:pPr/>
              <a:t>8</a:t>
            </a:fld>
            <a:r>
              <a:rPr lang="en-US" dirty="0"/>
              <a:t> | </a:t>
            </a:r>
            <a:r>
              <a:rPr lang="en-US" dirty="0">
                <a:latin typeface="Helvetica" pitchFamily="2" charset="0"/>
              </a:rPr>
              <a:t>Alberto Lumbreras</a:t>
            </a:r>
          </a:p>
        </p:txBody>
      </p:sp>
      <p:sp>
        <p:nvSpPr>
          <p:cNvPr id="3" name="Title 1">
            <a:extLst>
              <a:ext uri="{FF2B5EF4-FFF2-40B4-BE49-F238E27FC236}">
                <a16:creationId xmlns:a16="http://schemas.microsoft.com/office/drawing/2014/main" id="{51058FC3-198E-69AF-C89C-52220573ED4F}"/>
              </a:ext>
            </a:extLst>
          </p:cNvPr>
          <p:cNvSpPr txBox="1">
            <a:spLocks/>
          </p:cNvSpPr>
          <p:nvPr/>
        </p:nvSpPr>
        <p:spPr>
          <a:xfrm>
            <a:off x="1029775" y="571751"/>
            <a:ext cx="10134599"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FR"/>
              <a:t>“Pre-train and fine-tuning” paradigm (2017-)</a:t>
            </a:r>
          </a:p>
        </p:txBody>
      </p:sp>
      <p:sp>
        <p:nvSpPr>
          <p:cNvPr id="4" name="Text Placeholder 2">
            <a:extLst>
              <a:ext uri="{FF2B5EF4-FFF2-40B4-BE49-F238E27FC236}">
                <a16:creationId xmlns:a16="http://schemas.microsoft.com/office/drawing/2014/main" id="{CFFBF6F6-301B-2832-D7BD-2339835C1ED1}"/>
              </a:ext>
            </a:extLst>
          </p:cNvPr>
          <p:cNvSpPr txBox="1">
            <a:spLocks/>
          </p:cNvSpPr>
          <p:nvPr/>
        </p:nvSpPr>
        <p:spPr>
          <a:xfrm>
            <a:off x="1028701" y="1028188"/>
            <a:ext cx="10135716"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FR"/>
              <a:t>Transformers pre-trained on internet data happened to acquire some world knowledge</a:t>
            </a:r>
          </a:p>
        </p:txBody>
      </p:sp>
      <p:pic>
        <p:nvPicPr>
          <p:cNvPr id="5" name="Picture 4">
            <a:extLst>
              <a:ext uri="{FF2B5EF4-FFF2-40B4-BE49-F238E27FC236}">
                <a16:creationId xmlns:a16="http://schemas.microsoft.com/office/drawing/2014/main" id="{4E16DB89-AC96-6787-9FF8-DFB4A28D4BE5}"/>
              </a:ext>
            </a:extLst>
          </p:cNvPr>
          <p:cNvPicPr>
            <a:picLocks noChangeAspect="1"/>
          </p:cNvPicPr>
          <p:nvPr/>
        </p:nvPicPr>
        <p:blipFill>
          <a:blip r:embed="rId2"/>
          <a:stretch>
            <a:fillRect/>
          </a:stretch>
        </p:blipFill>
        <p:spPr>
          <a:xfrm>
            <a:off x="904502" y="3199771"/>
            <a:ext cx="1776213" cy="1938064"/>
          </a:xfrm>
          <a:prstGeom prst="rect">
            <a:avLst/>
          </a:prstGeom>
        </p:spPr>
      </p:pic>
      <p:pic>
        <p:nvPicPr>
          <p:cNvPr id="6" name="Picture 5">
            <a:extLst>
              <a:ext uri="{FF2B5EF4-FFF2-40B4-BE49-F238E27FC236}">
                <a16:creationId xmlns:a16="http://schemas.microsoft.com/office/drawing/2014/main" id="{DC560CF9-2438-EF2D-AE6E-CD0F2A17EC1A}"/>
              </a:ext>
            </a:extLst>
          </p:cNvPr>
          <p:cNvPicPr>
            <a:picLocks noChangeAspect="1"/>
          </p:cNvPicPr>
          <p:nvPr/>
        </p:nvPicPr>
        <p:blipFill>
          <a:blip r:embed="rId3"/>
          <a:stretch>
            <a:fillRect/>
          </a:stretch>
        </p:blipFill>
        <p:spPr>
          <a:xfrm>
            <a:off x="3960248" y="3244451"/>
            <a:ext cx="2177687" cy="1700716"/>
          </a:xfrm>
          <a:prstGeom prst="rect">
            <a:avLst/>
          </a:prstGeom>
        </p:spPr>
      </p:pic>
      <p:pic>
        <p:nvPicPr>
          <p:cNvPr id="7" name="Picture 6">
            <a:extLst>
              <a:ext uri="{FF2B5EF4-FFF2-40B4-BE49-F238E27FC236}">
                <a16:creationId xmlns:a16="http://schemas.microsoft.com/office/drawing/2014/main" id="{CABC7F9C-1B47-C65F-92D9-992BA7231814}"/>
              </a:ext>
            </a:extLst>
          </p:cNvPr>
          <p:cNvPicPr>
            <a:picLocks noChangeAspect="1"/>
          </p:cNvPicPr>
          <p:nvPr/>
        </p:nvPicPr>
        <p:blipFill>
          <a:blip r:embed="rId4"/>
          <a:stretch>
            <a:fillRect/>
          </a:stretch>
        </p:blipFill>
        <p:spPr>
          <a:xfrm>
            <a:off x="3820040" y="5054778"/>
            <a:ext cx="3302775" cy="467190"/>
          </a:xfrm>
          <a:prstGeom prst="rect">
            <a:avLst/>
          </a:prstGeom>
        </p:spPr>
      </p:pic>
      <p:pic>
        <p:nvPicPr>
          <p:cNvPr id="8" name="Picture 7">
            <a:extLst>
              <a:ext uri="{FF2B5EF4-FFF2-40B4-BE49-F238E27FC236}">
                <a16:creationId xmlns:a16="http://schemas.microsoft.com/office/drawing/2014/main" id="{0209A74A-9141-694F-60B9-A2E8E2041712}"/>
              </a:ext>
            </a:extLst>
          </p:cNvPr>
          <p:cNvPicPr>
            <a:picLocks noChangeAspect="1"/>
          </p:cNvPicPr>
          <p:nvPr/>
        </p:nvPicPr>
        <p:blipFill>
          <a:blip r:embed="rId5"/>
          <a:stretch>
            <a:fillRect/>
          </a:stretch>
        </p:blipFill>
        <p:spPr>
          <a:xfrm>
            <a:off x="3838747" y="5521968"/>
            <a:ext cx="3422174" cy="467191"/>
          </a:xfrm>
          <a:prstGeom prst="rect">
            <a:avLst/>
          </a:prstGeom>
        </p:spPr>
      </p:pic>
      <p:sp>
        <p:nvSpPr>
          <p:cNvPr id="9" name="TextBox 8">
            <a:extLst>
              <a:ext uri="{FF2B5EF4-FFF2-40B4-BE49-F238E27FC236}">
                <a16:creationId xmlns:a16="http://schemas.microsoft.com/office/drawing/2014/main" id="{09546EA0-90AF-BB45-FF5F-5ED5A7D8FD5E}"/>
              </a:ext>
            </a:extLst>
          </p:cNvPr>
          <p:cNvSpPr txBox="1"/>
          <p:nvPr/>
        </p:nvSpPr>
        <p:spPr>
          <a:xfrm>
            <a:off x="1271883" y="2717749"/>
            <a:ext cx="1524929" cy="307777"/>
          </a:xfrm>
          <a:prstGeom prst="rect">
            <a:avLst/>
          </a:prstGeom>
          <a:noFill/>
        </p:spPr>
        <p:txBody>
          <a:bodyPr wrap="square">
            <a:spAutoFit/>
          </a:bodyPr>
          <a:lstStyle/>
          <a:p>
            <a:r>
              <a:rPr lang="en-FR" sz="1400">
                <a:latin typeface="HurmeGeometricSans1 Regular" panose="020B0500020000000000" pitchFamily="34" charset="0"/>
                <a:cs typeface="Cordia New" panose="020B0304020202020204" pitchFamily="34" charset="-34"/>
              </a:rPr>
              <a:t>Masked LM</a:t>
            </a:r>
          </a:p>
        </p:txBody>
      </p:sp>
      <p:sp>
        <p:nvSpPr>
          <p:cNvPr id="10" name="TextBox 9">
            <a:extLst>
              <a:ext uri="{FF2B5EF4-FFF2-40B4-BE49-F238E27FC236}">
                <a16:creationId xmlns:a16="http://schemas.microsoft.com/office/drawing/2014/main" id="{10AFDB25-E4BC-AB98-033B-61F66B04E8F9}"/>
              </a:ext>
            </a:extLst>
          </p:cNvPr>
          <p:cNvSpPr txBox="1"/>
          <p:nvPr/>
        </p:nvSpPr>
        <p:spPr>
          <a:xfrm>
            <a:off x="4638286" y="2758471"/>
            <a:ext cx="1823097" cy="307777"/>
          </a:xfrm>
          <a:prstGeom prst="rect">
            <a:avLst/>
          </a:prstGeom>
          <a:noFill/>
        </p:spPr>
        <p:txBody>
          <a:bodyPr wrap="square">
            <a:spAutoFit/>
          </a:bodyPr>
          <a:lstStyle/>
          <a:p>
            <a:r>
              <a:rPr lang="en-GB" sz="1400" dirty="0">
                <a:latin typeface="HurmeGeometricSans1 Regular" panose="020B0500020000000000" pitchFamily="34" charset="0"/>
                <a:cs typeface="Cordia New" panose="020B0304020202020204" pitchFamily="34" charset="-34"/>
              </a:rPr>
              <a:t>S</a:t>
            </a:r>
            <a:r>
              <a:rPr lang="en-FR" sz="1400">
                <a:latin typeface="HurmeGeometricSans1 Regular" panose="020B0500020000000000" pitchFamily="34" charset="0"/>
                <a:cs typeface="Cordia New" panose="020B0304020202020204" pitchFamily="34" charset="-34"/>
              </a:rPr>
              <a:t>pan corruption</a:t>
            </a:r>
          </a:p>
        </p:txBody>
      </p:sp>
      <p:pic>
        <p:nvPicPr>
          <p:cNvPr id="11" name="Picture 10">
            <a:extLst>
              <a:ext uri="{FF2B5EF4-FFF2-40B4-BE49-F238E27FC236}">
                <a16:creationId xmlns:a16="http://schemas.microsoft.com/office/drawing/2014/main" id="{BFBEC737-F4F5-0904-4A9F-01A0014F3949}"/>
              </a:ext>
            </a:extLst>
          </p:cNvPr>
          <p:cNvPicPr>
            <a:picLocks noChangeAspect="1"/>
          </p:cNvPicPr>
          <p:nvPr/>
        </p:nvPicPr>
        <p:blipFill>
          <a:blip r:embed="rId6"/>
          <a:stretch>
            <a:fillRect/>
          </a:stretch>
        </p:blipFill>
        <p:spPr>
          <a:xfrm>
            <a:off x="7854759" y="3245352"/>
            <a:ext cx="1775380" cy="1938064"/>
          </a:xfrm>
          <a:prstGeom prst="rect">
            <a:avLst/>
          </a:prstGeom>
        </p:spPr>
      </p:pic>
      <p:sp>
        <p:nvSpPr>
          <p:cNvPr id="12" name="TextBox 11">
            <a:extLst>
              <a:ext uri="{FF2B5EF4-FFF2-40B4-BE49-F238E27FC236}">
                <a16:creationId xmlns:a16="http://schemas.microsoft.com/office/drawing/2014/main" id="{50D547A9-70D4-723B-D88A-F8CECADE6D9C}"/>
              </a:ext>
            </a:extLst>
          </p:cNvPr>
          <p:cNvSpPr txBox="1"/>
          <p:nvPr/>
        </p:nvSpPr>
        <p:spPr>
          <a:xfrm>
            <a:off x="7977004" y="2807211"/>
            <a:ext cx="1938962" cy="307777"/>
          </a:xfrm>
          <a:prstGeom prst="rect">
            <a:avLst/>
          </a:prstGeom>
          <a:noFill/>
        </p:spPr>
        <p:txBody>
          <a:bodyPr wrap="square">
            <a:spAutoFit/>
          </a:bodyPr>
          <a:lstStyle/>
          <a:p>
            <a:r>
              <a:rPr lang="en-US" sz="1400" dirty="0">
                <a:latin typeface="HurmeGeometricSans1 Regular" panose="020B0500020000000000" pitchFamily="34" charset="0"/>
                <a:cs typeface="Cordia New" panose="020B0304020202020204" pitchFamily="34" charset="-34"/>
              </a:rPr>
              <a:t>Language model</a:t>
            </a:r>
            <a:endParaRPr lang="en-FR" sz="1400">
              <a:latin typeface="HurmeGeometricSans1 Regular" panose="020B0500020000000000" pitchFamily="34" charset="0"/>
              <a:cs typeface="Cordia New" panose="020B0304020202020204" pitchFamily="34" charset="-34"/>
            </a:endParaRPr>
          </a:p>
        </p:txBody>
      </p:sp>
      <p:sp>
        <p:nvSpPr>
          <p:cNvPr id="13" name="TextBox 12">
            <a:extLst>
              <a:ext uri="{FF2B5EF4-FFF2-40B4-BE49-F238E27FC236}">
                <a16:creationId xmlns:a16="http://schemas.microsoft.com/office/drawing/2014/main" id="{D0AD2531-B9F8-FE91-8F9D-BD44D425873C}"/>
              </a:ext>
            </a:extLst>
          </p:cNvPr>
          <p:cNvSpPr txBox="1"/>
          <p:nvPr/>
        </p:nvSpPr>
        <p:spPr>
          <a:xfrm>
            <a:off x="1389292" y="2399058"/>
            <a:ext cx="977461" cy="307777"/>
          </a:xfrm>
          <a:prstGeom prst="rect">
            <a:avLst/>
          </a:prstGeom>
          <a:noFill/>
        </p:spPr>
        <p:txBody>
          <a:bodyPr wrap="square">
            <a:spAutoFit/>
          </a:bodyPr>
          <a:lstStyle/>
          <a:p>
            <a:r>
              <a:rPr lang="en-FR" sz="1400" b="1">
                <a:latin typeface="HurmeGeometricSans1 Regular" panose="020B0500020000000000" pitchFamily="34" charset="0"/>
                <a:cs typeface="Cordia New" panose="020B0304020202020204" pitchFamily="34" charset="-34"/>
              </a:rPr>
              <a:t>Encoder</a:t>
            </a:r>
          </a:p>
        </p:txBody>
      </p:sp>
      <p:sp>
        <p:nvSpPr>
          <p:cNvPr id="14" name="TextBox 13">
            <a:extLst>
              <a:ext uri="{FF2B5EF4-FFF2-40B4-BE49-F238E27FC236}">
                <a16:creationId xmlns:a16="http://schemas.microsoft.com/office/drawing/2014/main" id="{1043205A-4329-974C-2F10-F4E9941085E7}"/>
              </a:ext>
            </a:extLst>
          </p:cNvPr>
          <p:cNvSpPr txBox="1"/>
          <p:nvPr/>
        </p:nvSpPr>
        <p:spPr>
          <a:xfrm>
            <a:off x="4538857" y="2432145"/>
            <a:ext cx="1727235" cy="307777"/>
          </a:xfrm>
          <a:prstGeom prst="rect">
            <a:avLst/>
          </a:prstGeom>
          <a:noFill/>
        </p:spPr>
        <p:txBody>
          <a:bodyPr wrap="square">
            <a:spAutoFit/>
          </a:bodyPr>
          <a:lstStyle/>
          <a:p>
            <a:r>
              <a:rPr lang="en-FR" sz="1400" b="1">
                <a:latin typeface="HurmeGeometricSans1 Regular" panose="020B0500020000000000" pitchFamily="34" charset="0"/>
                <a:cs typeface="Cordia New" panose="020B0304020202020204" pitchFamily="34" charset="-34"/>
              </a:rPr>
              <a:t>Encoder-decoder</a:t>
            </a:r>
          </a:p>
        </p:txBody>
      </p:sp>
      <p:sp>
        <p:nvSpPr>
          <p:cNvPr id="15" name="TextBox 14">
            <a:extLst>
              <a:ext uri="{FF2B5EF4-FFF2-40B4-BE49-F238E27FC236}">
                <a16:creationId xmlns:a16="http://schemas.microsoft.com/office/drawing/2014/main" id="{5D1F5F12-76B8-C6A3-E165-2CF88E76B3AF}"/>
              </a:ext>
            </a:extLst>
          </p:cNvPr>
          <p:cNvSpPr txBox="1"/>
          <p:nvPr/>
        </p:nvSpPr>
        <p:spPr>
          <a:xfrm>
            <a:off x="8263356" y="2499434"/>
            <a:ext cx="958185" cy="307777"/>
          </a:xfrm>
          <a:prstGeom prst="rect">
            <a:avLst/>
          </a:prstGeom>
          <a:noFill/>
        </p:spPr>
        <p:txBody>
          <a:bodyPr wrap="square">
            <a:spAutoFit/>
          </a:bodyPr>
          <a:lstStyle/>
          <a:p>
            <a:r>
              <a:rPr lang="en-FR" sz="1400" b="1">
                <a:latin typeface="HurmeGeometricSans1 Regular" panose="020B0500020000000000" pitchFamily="34" charset="0"/>
                <a:cs typeface="Cordia New" panose="020B0304020202020204" pitchFamily="34" charset="-34"/>
              </a:rPr>
              <a:t>Decoder</a:t>
            </a:r>
          </a:p>
        </p:txBody>
      </p:sp>
      <p:pic>
        <p:nvPicPr>
          <p:cNvPr id="16" name="Picture 2" descr="Google Bert, ¿qué es, cómo funciona y cómo optimizar tu SEO?">
            <a:extLst>
              <a:ext uri="{FF2B5EF4-FFF2-40B4-BE49-F238E27FC236}">
                <a16:creationId xmlns:a16="http://schemas.microsoft.com/office/drawing/2014/main" id="{24E58BC1-FAAE-207B-17D8-8F532C7E0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3990" y="2419270"/>
            <a:ext cx="789590" cy="5302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7F5EF68-4B19-778F-AF0C-2CDF2318C63A}"/>
              </a:ext>
            </a:extLst>
          </p:cNvPr>
          <p:cNvPicPr>
            <a:picLocks noChangeAspect="1"/>
          </p:cNvPicPr>
          <p:nvPr/>
        </p:nvPicPr>
        <p:blipFill>
          <a:blip r:embed="rId8"/>
          <a:stretch>
            <a:fillRect/>
          </a:stretch>
        </p:blipFill>
        <p:spPr>
          <a:xfrm>
            <a:off x="6443329" y="2340294"/>
            <a:ext cx="608615" cy="673057"/>
          </a:xfrm>
          <a:prstGeom prst="rect">
            <a:avLst/>
          </a:prstGeom>
        </p:spPr>
      </p:pic>
      <p:pic>
        <p:nvPicPr>
          <p:cNvPr id="18" name="Picture 6">
            <a:extLst>
              <a:ext uri="{FF2B5EF4-FFF2-40B4-BE49-F238E27FC236}">
                <a16:creationId xmlns:a16="http://schemas.microsoft.com/office/drawing/2014/main" id="{517CFFE5-E7A0-8DAD-B764-3B800BB0E5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7735" y="2442816"/>
            <a:ext cx="549866" cy="5498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2E50150-72FF-725F-E449-FC26443260CA}"/>
              </a:ext>
            </a:extLst>
          </p:cNvPr>
          <p:cNvSpPr txBox="1"/>
          <p:nvPr/>
        </p:nvSpPr>
        <p:spPr>
          <a:xfrm>
            <a:off x="904502" y="1613947"/>
            <a:ext cx="8034782" cy="58477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HurmeGeometricSans1 Regular" panose="020B0500020000000000" pitchFamily="34" charset="0"/>
                <a:cs typeface="Cordia New" panose="020B0304020202020204" pitchFamily="34" charset="-34"/>
              </a:rPr>
              <a:t>New trend from 2018 was to –re-train transformers on huge unsupervised datasets</a:t>
            </a:r>
          </a:p>
          <a:p>
            <a:pPr marL="285750" indent="-285750">
              <a:buFont typeface="Arial" panose="020B0604020202020204" pitchFamily="34" charset="0"/>
              <a:buChar char="•"/>
            </a:pPr>
            <a:r>
              <a:rPr lang="en-US" sz="1600" dirty="0">
                <a:latin typeface="HurmeGeometricSans1 Regular" panose="020B0500020000000000" pitchFamily="34" charset="0"/>
                <a:cs typeface="Cordia New" panose="020B0304020202020204" pitchFamily="34" charset="-34"/>
              </a:rPr>
              <a:t>Them use a (much smaller, often supervised) task-specific dataset to fine-tune the model</a:t>
            </a:r>
            <a:endParaRPr lang="en-FR" sz="1600">
              <a:latin typeface="HurmeGeometricSans1 Regular" panose="020B0500020000000000" pitchFamily="34" charset="0"/>
              <a:cs typeface="Cordia New" panose="020B0304020202020204" pitchFamily="34" charset="-34"/>
            </a:endParaRPr>
          </a:p>
        </p:txBody>
      </p:sp>
    </p:spTree>
    <p:extLst>
      <p:ext uri="{BB962C8B-B14F-4D97-AF65-F5344CB8AC3E}">
        <p14:creationId xmlns:p14="http://schemas.microsoft.com/office/powerpoint/2010/main" val="221785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C09222-D5FC-86B8-44E4-05CD14AB533C}"/>
              </a:ext>
            </a:extLst>
          </p:cNvPr>
          <p:cNvSpPr>
            <a:spLocks noGrp="1"/>
          </p:cNvSpPr>
          <p:nvPr>
            <p:ph type="sldNum" sz="quarter" idx="29"/>
          </p:nvPr>
        </p:nvSpPr>
        <p:spPr/>
        <p:txBody>
          <a:bodyPr/>
          <a:lstStyle/>
          <a:p>
            <a:fld id="{3633D75A-BE2D-484B-925B-BF3693E8768D}" type="slidenum">
              <a:rPr lang="en-US" smtClean="0"/>
              <a:pPr/>
              <a:t>9</a:t>
            </a:fld>
            <a:r>
              <a:rPr lang="en-US" dirty="0"/>
              <a:t> | </a:t>
            </a:r>
            <a:r>
              <a:rPr lang="en-US" dirty="0">
                <a:latin typeface="Helvetica" pitchFamily="2" charset="0"/>
              </a:rPr>
              <a:t>Alberto Lumbreras</a:t>
            </a:r>
          </a:p>
        </p:txBody>
      </p:sp>
      <p:sp>
        <p:nvSpPr>
          <p:cNvPr id="3" name="Title 5">
            <a:extLst>
              <a:ext uri="{FF2B5EF4-FFF2-40B4-BE49-F238E27FC236}">
                <a16:creationId xmlns:a16="http://schemas.microsoft.com/office/drawing/2014/main" id="{F02F95A8-1968-CEAC-4582-6CAAD6746DFD}"/>
              </a:ext>
            </a:extLst>
          </p:cNvPr>
          <p:cNvSpPr txBox="1">
            <a:spLocks/>
          </p:cNvSpPr>
          <p:nvPr/>
        </p:nvSpPr>
        <p:spPr>
          <a:xfrm>
            <a:off x="1029775" y="571751"/>
            <a:ext cx="10133525" cy="456437"/>
          </a:xfrm>
          <a:prstGeom prst="rect">
            <a:avLst/>
          </a:prstGeom>
        </p:spPr>
        <p:txBody>
          <a:bodyPr>
            <a:normAutofit fontScale="90000" lnSpcReduction="20000"/>
          </a:bodyPr>
          <a:lstStyle>
            <a:lvl1pPr algn="l" defTabSz="914377" rtl="0" eaLnBrk="1" latinLnBrk="0" hangingPunct="1">
              <a:lnSpc>
                <a:spcPct val="90000"/>
              </a:lnSpc>
              <a:spcBef>
                <a:spcPct val="0"/>
              </a:spcBef>
              <a:buNone/>
              <a:defRPr sz="3600" b="1" i="0" kern="1200">
                <a:solidFill>
                  <a:schemeClr val="tx1"/>
                </a:solidFill>
                <a:latin typeface="Hurme Geometric Sans 4 Bold" panose="020B0A00020000000000" pitchFamily="34" charset="0"/>
                <a:ea typeface="+mj-ea"/>
                <a:cs typeface="Cordia New" panose="020B0304020202020204" pitchFamily="34" charset="-34"/>
              </a:defRPr>
            </a:lvl1pPr>
          </a:lstStyle>
          <a:p>
            <a:r>
              <a:rPr lang="en-US" dirty="0"/>
              <a:t>Decoders are language models</a:t>
            </a:r>
          </a:p>
        </p:txBody>
      </p:sp>
      <p:sp>
        <p:nvSpPr>
          <p:cNvPr id="4" name="Text Placeholder 6">
            <a:extLst>
              <a:ext uri="{FF2B5EF4-FFF2-40B4-BE49-F238E27FC236}">
                <a16:creationId xmlns:a16="http://schemas.microsoft.com/office/drawing/2014/main" id="{E10DE6B0-8197-4AF7-47A0-C977A83045BD}"/>
              </a:ext>
            </a:extLst>
          </p:cNvPr>
          <p:cNvSpPr txBox="1">
            <a:spLocks/>
          </p:cNvSpPr>
          <p:nvPr/>
        </p:nvSpPr>
        <p:spPr>
          <a:xfrm>
            <a:off x="1028701" y="1028188"/>
            <a:ext cx="10134642" cy="354045"/>
          </a:xfrm>
          <a:prstGeom prst="rect">
            <a:avLst/>
          </a:prstGeom>
        </p:spPr>
        <p:txBody>
          <a:bodyPr>
            <a:normAutofit fontScale="77500" lnSpcReduction="20000"/>
          </a:bodyPr>
          <a:lstStyle>
            <a:lvl1pPr marL="0" indent="0" algn="l" defTabSz="914377" rtl="0" eaLnBrk="1" latinLnBrk="0" hangingPunct="1">
              <a:lnSpc>
                <a:spcPct val="120000"/>
              </a:lnSpc>
              <a:spcBef>
                <a:spcPts val="600"/>
              </a:spcBef>
              <a:buFont typeface="Arial" panose="020B0604020202020204" pitchFamily="34" charset="0"/>
              <a:buNone/>
              <a:defRPr sz="2133" b="0" i="0" kern="1200">
                <a:solidFill>
                  <a:schemeClr val="tx1"/>
                </a:solidFill>
                <a:latin typeface="HurmeGeometricSans1 Regular" panose="020B0500020000000000" pitchFamily="34" charset="0"/>
                <a:ea typeface="+mn-ea"/>
                <a:cs typeface="Cordia New" panose="020B0304020202020204" pitchFamily="34" charset="-34"/>
              </a:defRPr>
            </a:lvl1pPr>
            <a:lvl2pPr marL="457189"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2pPr>
            <a:lvl3pPr marL="914377"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3pPr>
            <a:lvl4pPr marL="1371566"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4pPr>
            <a:lvl5pPr marL="1828754" indent="0" algn="l" defTabSz="914377" rtl="0" eaLnBrk="1" latinLnBrk="0" hangingPunct="1">
              <a:lnSpc>
                <a:spcPct val="120000"/>
              </a:lnSpc>
              <a:spcBef>
                <a:spcPts val="600"/>
              </a:spcBef>
              <a:buFont typeface="Arial" panose="020B0604020202020204" pitchFamily="34" charset="0"/>
              <a:buNone/>
              <a:defRPr sz="1400" b="0" i="0" kern="1200">
                <a:solidFill>
                  <a:schemeClr val="tx1"/>
                </a:solidFill>
                <a:latin typeface="HurmeGeometricSans1 Regular" panose="020B0500020000000000" pitchFamily="34" charset="0"/>
                <a:ea typeface="+mn-ea"/>
                <a:cs typeface="Cordia New" panose="020B0304020202020204" pitchFamily="34" charset="-34"/>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They predict next word given sentence so far</a:t>
            </a:r>
          </a:p>
        </p:txBody>
      </p:sp>
      <p:pic>
        <p:nvPicPr>
          <p:cNvPr id="5" name="Picture 4">
            <a:extLst>
              <a:ext uri="{FF2B5EF4-FFF2-40B4-BE49-F238E27FC236}">
                <a16:creationId xmlns:a16="http://schemas.microsoft.com/office/drawing/2014/main" id="{8D65346E-94D4-2F3D-C2DB-40282BA74200}"/>
              </a:ext>
            </a:extLst>
          </p:cNvPr>
          <p:cNvPicPr>
            <a:picLocks noChangeAspect="1"/>
          </p:cNvPicPr>
          <p:nvPr/>
        </p:nvPicPr>
        <p:blipFill>
          <a:blip r:embed="rId2"/>
          <a:stretch>
            <a:fillRect/>
          </a:stretch>
        </p:blipFill>
        <p:spPr>
          <a:xfrm>
            <a:off x="7558301" y="1621594"/>
            <a:ext cx="4124183" cy="2716329"/>
          </a:xfrm>
          <a:prstGeom prst="rect">
            <a:avLst/>
          </a:prstGeom>
        </p:spPr>
      </p:pic>
      <p:sp>
        <p:nvSpPr>
          <p:cNvPr id="6" name="Rounded Rectangle 5">
            <a:extLst>
              <a:ext uri="{FF2B5EF4-FFF2-40B4-BE49-F238E27FC236}">
                <a16:creationId xmlns:a16="http://schemas.microsoft.com/office/drawing/2014/main" id="{08FED906-09DB-5682-8CAC-F6654AF311FE}"/>
              </a:ext>
            </a:extLst>
          </p:cNvPr>
          <p:cNvSpPr/>
          <p:nvPr/>
        </p:nvSpPr>
        <p:spPr>
          <a:xfrm>
            <a:off x="2049790" y="2653380"/>
            <a:ext cx="3589361" cy="1551240"/>
          </a:xfrm>
          <a:prstGeom prst="roundRect">
            <a:avLst>
              <a:gd name="adj" fmla="val 12054"/>
            </a:avLst>
          </a:prstGeom>
          <a:ln/>
        </p:spPr>
        <p:style>
          <a:lnRef idx="2">
            <a:schemeClr val="dk1"/>
          </a:lnRef>
          <a:fillRef idx="1">
            <a:schemeClr val="lt1"/>
          </a:fillRef>
          <a:effectRef idx="0">
            <a:schemeClr val="dk1"/>
          </a:effectRef>
          <a:fontRef idx="minor">
            <a:schemeClr val="dk1"/>
          </a:fontRef>
        </p:style>
        <p:txBody>
          <a:bodyPr rtlCol="0" anchor="ctr"/>
          <a:lstStyle/>
          <a:p>
            <a:r>
              <a:rPr lang="en-GB" sz="1400" i="1" dirty="0">
                <a:solidFill>
                  <a:schemeClr val="tx1"/>
                </a:solidFill>
                <a:latin typeface="HurmeGeometricSans1 Regular" panose="020B0500020000000000" pitchFamily="34" charset="0"/>
                <a:cs typeface="Cordia New" panose="020B0304020202020204" pitchFamily="34" charset="-34"/>
              </a:rPr>
              <a:t>Call me Ishmael. Some years ago—never mind how long precisely—having little or no money in my purse, and nothing particular to interest me on shore, I thought I would sail about a little and see the watery part of the world. […] </a:t>
            </a:r>
            <a:endParaRPr lang="en-FR" sz="1400" i="1">
              <a:solidFill>
                <a:schemeClr val="tx1"/>
              </a:solidFill>
              <a:latin typeface="HurmeGeometricSans1 Regular" panose="020B0500020000000000"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B79D8CA5-68B6-FF89-CFF9-64F5B6009158}"/>
              </a:ext>
            </a:extLst>
          </p:cNvPr>
          <p:cNvSpPr txBox="1"/>
          <p:nvPr/>
        </p:nvSpPr>
        <p:spPr>
          <a:xfrm>
            <a:off x="766624" y="3129520"/>
            <a:ext cx="1310108" cy="646331"/>
          </a:xfrm>
          <a:prstGeom prst="rect">
            <a:avLst/>
          </a:prstGeom>
          <a:noFill/>
        </p:spPr>
        <p:txBody>
          <a:bodyPr wrap="square">
            <a:spAutoFit/>
          </a:bodyPr>
          <a:lstStyle/>
          <a:p>
            <a:pPr algn="ctr"/>
            <a:r>
              <a:rPr lang="en-GB" dirty="0"/>
              <a:t>Training</a:t>
            </a:r>
            <a:r>
              <a:rPr lang="en-FR"/>
              <a:t> corpus:</a:t>
            </a:r>
          </a:p>
        </p:txBody>
      </p:sp>
      <p:sp>
        <p:nvSpPr>
          <p:cNvPr id="8" name="TextBox 7">
            <a:extLst>
              <a:ext uri="{FF2B5EF4-FFF2-40B4-BE49-F238E27FC236}">
                <a16:creationId xmlns:a16="http://schemas.microsoft.com/office/drawing/2014/main" id="{8B0A2E8C-DDC1-C913-33CE-08A015ACF38F}"/>
              </a:ext>
            </a:extLst>
          </p:cNvPr>
          <p:cNvSpPr txBox="1"/>
          <p:nvPr/>
        </p:nvSpPr>
        <p:spPr>
          <a:xfrm>
            <a:off x="7942290" y="4359385"/>
            <a:ext cx="4100897" cy="584775"/>
          </a:xfrm>
          <a:prstGeom prst="rect">
            <a:avLst/>
          </a:prstGeom>
          <a:noFill/>
        </p:spPr>
        <p:txBody>
          <a:bodyPr wrap="square">
            <a:spAutoFit/>
          </a:bodyPr>
          <a:lstStyle/>
          <a:p>
            <a:r>
              <a:rPr lang="en-FR" i="1"/>
              <a:t>Call me </a:t>
            </a:r>
            <a:r>
              <a:rPr lang="en-FR" i="1">
                <a:solidFill>
                  <a:schemeClr val="bg1">
                    <a:lumMod val="75000"/>
                  </a:schemeClr>
                </a:solidFill>
              </a:rPr>
              <a:t>Ismael […]</a:t>
            </a:r>
          </a:p>
          <a:p>
            <a:r>
              <a:rPr lang="en-FR" sz="1400" i="1">
                <a:solidFill>
                  <a:schemeClr val="bg1">
                    <a:lumMod val="75000"/>
                  </a:schemeClr>
                </a:solidFill>
              </a:rPr>
              <a:t>(mask so that decoder does not cheat)</a:t>
            </a:r>
          </a:p>
        </p:txBody>
      </p:sp>
      <p:sp>
        <p:nvSpPr>
          <p:cNvPr id="9" name="TextBox 8">
            <a:extLst>
              <a:ext uri="{FF2B5EF4-FFF2-40B4-BE49-F238E27FC236}">
                <a16:creationId xmlns:a16="http://schemas.microsoft.com/office/drawing/2014/main" id="{E27E84E2-D4CA-C6BA-168E-B3A3D7ADB8D4}"/>
              </a:ext>
            </a:extLst>
          </p:cNvPr>
          <p:cNvSpPr txBox="1"/>
          <p:nvPr/>
        </p:nvSpPr>
        <p:spPr>
          <a:xfrm>
            <a:off x="9058219" y="1307744"/>
            <a:ext cx="1030747" cy="369332"/>
          </a:xfrm>
          <a:prstGeom prst="rect">
            <a:avLst/>
          </a:prstGeom>
          <a:noFill/>
        </p:spPr>
        <p:txBody>
          <a:bodyPr wrap="square">
            <a:spAutoFit/>
          </a:bodyPr>
          <a:lstStyle/>
          <a:p>
            <a:r>
              <a:rPr lang="en-FR" i="1"/>
              <a:t>Ishmael</a:t>
            </a:r>
            <a:endParaRPr lang="en-FR"/>
          </a:p>
        </p:txBody>
      </p:sp>
      <p:sp>
        <p:nvSpPr>
          <p:cNvPr id="10" name="Rounded Rectangle 9">
            <a:extLst>
              <a:ext uri="{FF2B5EF4-FFF2-40B4-BE49-F238E27FC236}">
                <a16:creationId xmlns:a16="http://schemas.microsoft.com/office/drawing/2014/main" id="{762587F2-971C-A1CB-E392-E3DB0AD82E48}"/>
              </a:ext>
            </a:extLst>
          </p:cNvPr>
          <p:cNvSpPr/>
          <p:nvPr/>
        </p:nvSpPr>
        <p:spPr>
          <a:xfrm>
            <a:off x="3356080" y="5677908"/>
            <a:ext cx="6361125" cy="636840"/>
          </a:xfrm>
          <a:prstGeom prst="roundRect">
            <a:avLst>
              <a:gd name="adj" fmla="val 12054"/>
            </a:avLst>
          </a:prstGeom>
          <a:solidFill>
            <a:srgbClr val="BCEFBE"/>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GB" sz="1600" dirty="0">
                <a:solidFill>
                  <a:schemeClr val="tx1"/>
                </a:solidFill>
                <a:latin typeface="HurmeGeometricSans1 Regular" panose="020B0500020000000000" pitchFamily="34" charset="0"/>
                <a:cs typeface="Cordia New" panose="020B0304020202020204" pitchFamily="34" charset="-34"/>
              </a:rPr>
              <a:t>Decoders architectures are the ones that have shown better properties </a:t>
            </a:r>
          </a:p>
          <a:p>
            <a:r>
              <a:rPr lang="en-GB" sz="1600" dirty="0">
                <a:solidFill>
                  <a:schemeClr val="tx1"/>
                </a:solidFill>
                <a:latin typeface="HurmeGeometricSans1 Regular" panose="020B0500020000000000" pitchFamily="34" charset="0"/>
                <a:cs typeface="Cordia New" panose="020B0304020202020204" pitchFamily="34" charset="-34"/>
              </a:rPr>
              <a:t>when </a:t>
            </a:r>
            <a:r>
              <a:rPr lang="en-GB" sz="1600" b="1" dirty="0">
                <a:solidFill>
                  <a:schemeClr val="tx1"/>
                </a:solidFill>
                <a:latin typeface="HurmeGeometricSans1 Regular" panose="020B0500020000000000" pitchFamily="34" charset="0"/>
                <a:cs typeface="Cordia New" panose="020B0304020202020204" pitchFamily="34" charset="-34"/>
              </a:rPr>
              <a:t>scaling the models and the training data. </a:t>
            </a:r>
            <a:endParaRPr lang="en-FR" sz="1600" b="1">
              <a:solidFill>
                <a:schemeClr val="tx1"/>
              </a:solidFill>
              <a:latin typeface="HurmeGeometricSans1 Regular" panose="020B0500020000000000" pitchFamily="34" charset="0"/>
              <a:cs typeface="Cordia New" panose="020B0304020202020204" pitchFamily="34" charset="-34"/>
            </a:endParaRPr>
          </a:p>
        </p:txBody>
      </p:sp>
    </p:spTree>
    <p:extLst>
      <p:ext uri="{BB962C8B-B14F-4D97-AF65-F5344CB8AC3E}">
        <p14:creationId xmlns:p14="http://schemas.microsoft.com/office/powerpoint/2010/main" val="2845958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riteo Master Sales 2021 - Sunrise">
  <a:themeElements>
    <a:clrScheme name="Criteo Core 2021">
      <a:dk1>
        <a:srgbClr val="2A2E33"/>
      </a:dk1>
      <a:lt1>
        <a:srgbClr val="FFFFFF"/>
      </a:lt1>
      <a:dk2>
        <a:srgbClr val="FE5000"/>
      </a:dk2>
      <a:lt2>
        <a:srgbClr val="F8F9FB"/>
      </a:lt2>
      <a:accent1>
        <a:srgbClr val="5D0054"/>
      </a:accent1>
      <a:accent2>
        <a:srgbClr val="006CD6"/>
      </a:accent2>
      <a:accent3>
        <a:srgbClr val="D1D5E6"/>
      </a:accent3>
      <a:accent4>
        <a:srgbClr val="FFEDCC"/>
      </a:accent4>
      <a:accent5>
        <a:srgbClr val="DEF9BB"/>
      </a:accent5>
      <a:accent6>
        <a:srgbClr val="130183"/>
      </a:accent6>
      <a:hlink>
        <a:srgbClr val="FE5000"/>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F68926"/>
            </a:gs>
            <a:gs pos="100000">
              <a:srgbClr val="F26333"/>
            </a:gs>
          </a:gsLst>
          <a:lin ang="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riteo-Deck-2023" id="{CFA873C8-9A2C-5F4A-A790-26D16195FBB6}" vid="{9DFA8C90-273E-2148-85BC-22B0AE116AF4}"/>
    </a:ext>
  </a:extLst>
</a:theme>
</file>

<file path=ppt/theme/theme2.xml><?xml version="1.0" encoding="utf-8"?>
<a:theme xmlns:a="http://schemas.openxmlformats.org/drawingml/2006/main" name="1_alumbreras Master 2024 - anchas">
  <a:themeElements>
    <a:clrScheme name="Criteo Core 2021">
      <a:dk1>
        <a:srgbClr val="2A2E33"/>
      </a:dk1>
      <a:lt1>
        <a:srgbClr val="FFFFFF"/>
      </a:lt1>
      <a:dk2>
        <a:srgbClr val="FE5000"/>
      </a:dk2>
      <a:lt2>
        <a:srgbClr val="F8F9FB"/>
      </a:lt2>
      <a:accent1>
        <a:srgbClr val="5D0054"/>
      </a:accent1>
      <a:accent2>
        <a:srgbClr val="006CD6"/>
      </a:accent2>
      <a:accent3>
        <a:srgbClr val="D1D5E6"/>
      </a:accent3>
      <a:accent4>
        <a:srgbClr val="FFEDCC"/>
      </a:accent4>
      <a:accent5>
        <a:srgbClr val="DEF9BB"/>
      </a:accent5>
      <a:accent6>
        <a:srgbClr val="130183"/>
      </a:accent6>
      <a:hlink>
        <a:srgbClr val="FE5000"/>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F68926"/>
            </a:gs>
            <a:gs pos="100000">
              <a:srgbClr val="F26333"/>
            </a:gs>
          </a:gsLst>
          <a:lin ang="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0713 TALK - European Left - AI" id="{15E8A551-F6A3-2C4F-8EB0-B39B3F9D2355}" vid="{19CD4262-3B14-C245-827A-FB4C5AA6B2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032AA29-7AFC-344F-9242-4AB4F59D4EF3}">
  <we:reference id="wa104381063" version="1.0.0.0" store="en-US" storeType="OMEX"/>
  <we:alternateReferences>
    <we:reference id="wa104381063" version="1.0.0.0"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0fbab11-d6ff-4826-9339-e14db144c4e8">
      <UserInfo>
        <DisplayName>Kelsey Wahl</DisplayName>
        <AccountId>57</AccountId>
        <AccountType/>
      </UserInfo>
      <UserInfo>
        <DisplayName>Simon Paul</DisplayName>
        <AccountId>183</AccountId>
        <AccountType/>
      </UserInfo>
      <UserInfo>
        <DisplayName>Jack Gudgin</DisplayName>
        <AccountId>184</AccountId>
        <AccountType/>
      </UserInfo>
      <UserInfo>
        <DisplayName>Emma Routledge</DisplayName>
        <AccountId>185</AccountId>
        <AccountType/>
      </UserInfo>
      <UserInfo>
        <DisplayName>Kevin Matthys</DisplayName>
        <AccountId>196</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1D4C1BB470CB409830BF5F910AF911" ma:contentTypeVersion="4" ma:contentTypeDescription="Create a new document." ma:contentTypeScope="" ma:versionID="02c1727c3877a940443dbfbff1b09781">
  <xsd:schema xmlns:xsd="http://www.w3.org/2001/XMLSchema" xmlns:xs="http://www.w3.org/2001/XMLSchema" xmlns:p="http://schemas.microsoft.com/office/2006/metadata/properties" xmlns:ns2="fd182274-fa79-490a-b575-4edd8cd81536" xmlns:ns3="e0fbab11-d6ff-4826-9339-e14db144c4e8" targetNamespace="http://schemas.microsoft.com/office/2006/metadata/properties" ma:root="true" ma:fieldsID="cec1e996a8ffdaf7956f37867d2f4421" ns2:_="" ns3:_="">
    <xsd:import namespace="fd182274-fa79-490a-b575-4edd8cd81536"/>
    <xsd:import namespace="e0fbab11-d6ff-4826-9339-e14db144c4e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182274-fa79-490a-b575-4edd8cd815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0fbab11-d6ff-4826-9339-e14db144c4e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395926-F42B-43E7-BA88-75BEFA228391}">
  <ds:schemaRefs>
    <ds:schemaRef ds:uri="http://schemas.openxmlformats.org/package/2006/metadata/core-properties"/>
    <ds:schemaRef ds:uri="http://schemas.microsoft.com/office/infopath/2007/PartnerControls"/>
    <ds:schemaRef ds:uri="http://purl.org/dc/dcmitype/"/>
    <ds:schemaRef ds:uri="fd182274-fa79-490a-b575-4edd8cd81536"/>
    <ds:schemaRef ds:uri="http://purl.org/dc/terms/"/>
    <ds:schemaRef ds:uri="http://purl.org/dc/elements/1.1/"/>
    <ds:schemaRef ds:uri="e0fbab11-d6ff-4826-9339-e14db144c4e8"/>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7DBEEBE-382B-41D0-99FC-EF846AD496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182274-fa79-490a-b575-4edd8cd81536"/>
    <ds:schemaRef ds:uri="e0fbab11-d6ff-4826-9339-e14db144c4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DEC45B-9DEE-4114-81EF-A4DA15EAB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Criteo Master Sales 2021 - Sunrise</Template>
  <TotalTime>60841</TotalTime>
  <Words>2341</Words>
  <Application>Microsoft Macintosh PowerPoint</Application>
  <PresentationFormat>Widescreen</PresentationFormat>
  <Paragraphs>307</Paragraphs>
  <Slides>32</Slides>
  <Notes>6</Notes>
  <HiddenSlides>0</HiddenSlides>
  <MMClips>2</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4" baseType="lpstr">
      <vt:lpstr>Arial</vt:lpstr>
      <vt:lpstr>Calibri</vt:lpstr>
      <vt:lpstr>Century Gothic</vt:lpstr>
      <vt:lpstr>Helvetica</vt:lpstr>
      <vt:lpstr>Hurme Geometric Sans 4 Bold</vt:lpstr>
      <vt:lpstr>HurmeGeometricSans1 Regular</vt:lpstr>
      <vt:lpstr>HurmeGeometricSans1 SemiBold</vt:lpstr>
      <vt:lpstr>Inter</vt:lpstr>
      <vt:lpstr>Verdana</vt:lpstr>
      <vt:lpstr>Criteo Master Sales 2021 - Sunrise</vt:lpstr>
      <vt:lpstr>1_alumbreras Master 2024 - anchas</vt:lpstr>
      <vt:lpstr>think-cell Slide</vt:lpstr>
      <vt:lpstr>Large  Language  Models</vt:lpstr>
      <vt:lpstr>What is a language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value of data</vt:lpstr>
      <vt:lpstr>PowerPoint Presentation</vt:lpstr>
      <vt:lpstr>We didn’t talk about…</vt:lpstr>
      <vt:lpstr>Recurrent Neural Networks</vt:lpstr>
      <vt:lpstr>Attention masks in transformers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modeling for publisher-ad alignment </dc:title>
  <dc:creator>Alberto Lumbreras</dc:creator>
  <cp:lastModifiedBy>Alberto Lumbreras</cp:lastModifiedBy>
  <cp:revision>81</cp:revision>
  <cp:lastPrinted>2023-02-27T10:15:52Z</cp:lastPrinted>
  <dcterms:created xsi:type="dcterms:W3CDTF">2023-03-27T14:38:26Z</dcterms:created>
  <dcterms:modified xsi:type="dcterms:W3CDTF">2024-07-15T03:18:40Z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0x0101009A1D4C1BB470CB409830BF5F910AF911</vt:lpwstr>
  </property>
  <property fmtid="{D5CDD505-2E9C-101B-9397-08002B2CF9AE}" pid="3" name="ComplianceAssetId">
    <vt:lpwstr/>
  </property>
  <property fmtid="{D5CDD505-2E9C-101B-9397-08002B2CF9AE}" pid="4" name="_ExtendedDescription">
    <vt:lpwstr/>
  </property>
</Properties>
</file>